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71" r:id="rId5"/>
    <p:sldId id="283" r:id="rId6"/>
    <p:sldId id="284" r:id="rId7"/>
    <p:sldId id="279" r:id="rId8"/>
    <p:sldId id="281" r:id="rId9"/>
    <p:sldId id="280" r:id="rId10"/>
    <p:sldId id="257" r:id="rId11"/>
    <p:sldId id="275" r:id="rId12"/>
    <p:sldId id="293" r:id="rId13"/>
    <p:sldId id="294" r:id="rId14"/>
    <p:sldId id="276" r:id="rId15"/>
    <p:sldId id="282" r:id="rId16"/>
  </p:sldIdLst>
  <p:sldSz cx="12192000" cy="6858000"/>
  <p:notesSz cx="6858000" cy="9144000"/>
  <p:custDataLst>
    <p:tags r:id="rId22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欢迎" id="{E75E278A-FF0E-49A4-B170-79828D63BBAD}">
          <p14:sldIdLst>
            <p14:sldId id="256"/>
          </p14:sldIdLst>
        </p14:section>
        <p14:section name="设计、平滑、添加注释、协作、操作说明搜索" id="{B9B51309-D148-4332-87C2-07BE32FBCA3B}">
          <p14:sldIdLst>
            <p14:sldId id="271"/>
            <p14:sldId id="283"/>
            <p14:sldId id="284"/>
            <p14:sldId id="279"/>
            <p14:sldId id="281"/>
            <p14:sldId id="280"/>
            <p14:sldId id="257"/>
            <p14:sldId id="275"/>
            <p14:sldId id="293"/>
            <p14:sldId id="294"/>
            <p14:sldId id="276"/>
          </p14:sldIdLst>
        </p14:section>
        <p14:section name="了解详细信息" id="{2CC34DB2-6590-42C0-AD4B-A04C6060184E}">
          <p14:sldIdLst>
            <p14:sldId id="28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B6"/>
    <a:srgbClr val="923922"/>
    <a:srgbClr val="D24726"/>
    <a:srgbClr val="404040"/>
    <a:srgbClr val="FF9B45"/>
    <a:srgbClr val="DD462F"/>
    <a:srgbClr val="F8CFB6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241" autoAdjust="0"/>
  </p:normalViewPr>
  <p:slideViewPr>
    <p:cSldViewPr snapToGrid="0">
      <p:cViewPr>
        <p:scale>
          <a:sx n="86" d="100"/>
          <a:sy n="86" d="100"/>
        </p:scale>
        <p:origin x="48" y="93"/>
      </p:cViewPr>
      <p:guideLst>
        <p:guide orient="horz" pos="2207"/>
        <p:guide pos="3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DCC1CE-327E-4905-BC7C-3C0AE3B60D6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F2ECAB-FF34-48C3-94CF-D49698A33E3C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在“幻灯片放映”模式下，选择箭头访问相应链接。</a:t>
            </a:r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2" name="直接连接符​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二级</a:t>
            </a:r>
            <a:endParaRPr lang="zh-CN" altLang="en-US" noProof="0"/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三级</a:t>
            </a:r>
            <a:endParaRPr lang="zh-CN" altLang="en-US" noProof="0"/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四级</a:t>
            </a:r>
            <a:endParaRPr lang="zh-CN" altLang="en-US" noProof="0"/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CF7612A-7C7D-41EF-9275-BA82F6A6A076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二级</a:t>
            </a:r>
            <a:endParaRPr lang="zh-CN" altLang="en-US" noProof="0"/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三级</a:t>
            </a:r>
            <a:endParaRPr lang="zh-CN" altLang="en-US" noProof="0"/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四级</a:t>
            </a:r>
            <a:endParaRPr lang="zh-CN" altLang="en-US" noProof="0"/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 noProof="0"/>
              <a:t>五级</a:t>
            </a:r>
            <a:endParaRPr lang="zh-CN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zh-CN" altLang="en-US" sz="180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3B070BE-7F39-4CFE-B298-8B89566852D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6" Type="http://schemas.openxmlformats.org/officeDocument/2006/relationships/notesSlide" Target="../notesSlides/notesSlide9.xml"/><Relationship Id="rId35" Type="http://schemas.openxmlformats.org/officeDocument/2006/relationships/slideLayout" Target="../slideLayouts/slideLayout2.xml"/><Relationship Id="rId34" Type="http://schemas.openxmlformats.org/officeDocument/2006/relationships/image" Target="../media/image34.jpeg"/><Relationship Id="rId33" Type="http://schemas.openxmlformats.org/officeDocument/2006/relationships/image" Target="../media/image33.jpeg"/><Relationship Id="rId32" Type="http://schemas.openxmlformats.org/officeDocument/2006/relationships/image" Target="../media/image32.png"/><Relationship Id="rId31" Type="http://schemas.openxmlformats.org/officeDocument/2006/relationships/image" Target="../media/image31.jpeg"/><Relationship Id="rId30" Type="http://schemas.openxmlformats.org/officeDocument/2006/relationships/image" Target="../media/image30.jpeg"/><Relationship Id="rId3" Type="http://schemas.openxmlformats.org/officeDocument/2006/relationships/image" Target="../media/image3.GIF"/><Relationship Id="rId29" Type="http://schemas.openxmlformats.org/officeDocument/2006/relationships/image" Target="../media/image29.jpeg"/><Relationship Id="rId28" Type="http://schemas.openxmlformats.org/officeDocument/2006/relationships/image" Target="../media/image28.jpeg"/><Relationship Id="rId27" Type="http://schemas.openxmlformats.org/officeDocument/2006/relationships/image" Target="../media/image27.jpeg"/><Relationship Id="rId26" Type="http://schemas.openxmlformats.org/officeDocument/2006/relationships/image" Target="../media/image26.GIF"/><Relationship Id="rId25" Type="http://schemas.openxmlformats.org/officeDocument/2006/relationships/image" Target="../media/image25.jpeg"/><Relationship Id="rId24" Type="http://schemas.openxmlformats.org/officeDocument/2006/relationships/image" Target="../media/image24.jpeg"/><Relationship Id="rId23" Type="http://schemas.openxmlformats.org/officeDocument/2006/relationships/image" Target="../media/image23.jpeg"/><Relationship Id="rId22" Type="http://schemas.openxmlformats.org/officeDocument/2006/relationships/image" Target="../media/image22.jpeg"/><Relationship Id="rId21" Type="http://schemas.openxmlformats.org/officeDocument/2006/relationships/image" Target="../media/image21.jpeg"/><Relationship Id="rId20" Type="http://schemas.openxmlformats.org/officeDocument/2006/relationships/image" Target="../media/image20.jpeg"/><Relationship Id="rId2" Type="http://schemas.openxmlformats.org/officeDocument/2006/relationships/image" Target="../media/image2.jpeg"/><Relationship Id="rId19" Type="http://schemas.openxmlformats.org/officeDocument/2006/relationships/image" Target="../media/image19.jpe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jpe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support.office.com/zh-cn/article/powerpoint-for-windows-%e5%9f%b9%e8%ae%ad-40e8c930-cb0b-40d8-82c4-bd53d3398787?redirectSourcePath=%252farticle%252fb89770f1-deb1-4a19-94ef-342aa15a4689&amp;omkt=zh-CN&amp;ui=zh-CN&amp;rs=zh-CN&amp;ad=CN" TargetMode="External"/><Relationship Id="rId2" Type="http://schemas.openxmlformats.org/officeDocument/2006/relationships/image" Target="../media/image35.png"/><Relationship Id="rId1" Type="http://schemas.openxmlformats.org/officeDocument/2006/relationships/hyperlink" Target="http://go.microsoft.com/fwlink/?LinkId=6171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64590"/>
            <a:ext cx="10515600" cy="3815080"/>
          </a:xfrm>
        </p:spPr>
        <p:txBody>
          <a:bodyPr rtlCol="0" anchor="ctr" anchorCtr="0">
            <a:normAutofit fontScale="90000"/>
          </a:bodyPr>
          <a:lstStyle/>
          <a:p>
            <a:pPr marL="450215" marR="144145" algn="ctr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4770755" algn="l"/>
              </a:tabLst>
            </a:pPr>
            <a:r>
              <a:rPr lang="zh-CN" altLang="en-US" sz="4800" b="1" kern="100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第八届中国营养健康食品产业高峰论坛</a:t>
            </a:r>
            <a:r>
              <a:rPr lang="zh-CN" altLang="en-US" sz="4800" b="1" kern="100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赞助方案</a:t>
            </a:r>
            <a:br>
              <a:rPr lang="zh-CN" altLang="en-US" sz="4800" b="1" kern="100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br>
              <a:rPr lang="zh-CN" altLang="en-US" sz="4800" b="1" kern="100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zh-CN" altLang="en-US" sz="4800" b="1" kern="100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天津</a:t>
            </a:r>
            <a:r>
              <a:rPr lang="en-US" altLang="zh-CN" sz="4800" b="1" kern="100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zh-CN" altLang="en-US" sz="4800" b="1" kern="100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梅江会展中心</a:t>
            </a:r>
            <a:endParaRPr lang="zh-CN" altLang="en-US" sz="4800" b="1" kern="100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sz="2000" b="1" dirty="0">
                <a:solidFill>
                  <a:srgbClr val="923922"/>
                </a:solidFill>
              </a:rPr>
              <a:t>单项宣传推广服务方案</a:t>
            </a:r>
            <a:r>
              <a:rPr lang="zh-CN" altLang="en-US" sz="2000" b="1" dirty="0">
                <a:solidFill>
                  <a:srgbClr val="923922"/>
                </a:solidFill>
              </a:rPr>
              <a:t>：</a:t>
            </a:r>
            <a:endParaRPr lang="zh-CN" altLang="en-US" sz="2000" b="1" dirty="0">
              <a:solidFill>
                <a:srgbClr val="923922"/>
              </a:solidFill>
              <a:cs typeface="Segoe UI Light" panose="020B0502040204020203" pitchFamily="34" charset="0"/>
            </a:endParaRPr>
          </a:p>
        </p:txBody>
      </p:sp>
      <p:grpSp>
        <p:nvGrpSpPr>
          <p:cNvPr id="4" name="组 3" descr="带有编号 1（表示第 1 步）的小圆圈"/>
          <p:cNvGrpSpPr/>
          <p:nvPr/>
        </p:nvGrpSpPr>
        <p:grpSpPr bwMode="blackWhite">
          <a:xfrm>
            <a:off x="392991" y="1512845"/>
            <a:ext cx="558179" cy="409838"/>
            <a:chOff x="6953426" y="711274"/>
            <a:chExt cx="558179" cy="409838"/>
          </a:xfrm>
        </p:grpSpPr>
        <p:sp>
          <p:nvSpPr>
            <p:cNvPr id="2" name="椭圆形 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" name="文本框 2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  <a:endPara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1" name="组 30" descr="带有编号 3（表示第 3 步）的小圆圈"/>
          <p:cNvGrpSpPr/>
          <p:nvPr/>
        </p:nvGrpSpPr>
        <p:grpSpPr bwMode="blackWhite">
          <a:xfrm>
            <a:off x="392962" y="4544327"/>
            <a:ext cx="558179" cy="409838"/>
            <a:chOff x="6953426" y="711274"/>
            <a:chExt cx="558179" cy="409838"/>
          </a:xfrm>
        </p:grpSpPr>
        <p:sp>
          <p:nvSpPr>
            <p:cNvPr id="32" name="椭圆形 3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文本框 32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2</a:t>
              </a:r>
              <a:endPara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915956" y="4543762"/>
            <a:ext cx="10361606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</a:t>
            </a:r>
            <a:r>
              <a:rPr sz="1600" dirty="0"/>
              <a:t>.</a:t>
            </a:r>
            <a:r>
              <a:rPr lang="en-US" sz="1600" dirty="0"/>
              <a:t>9</a:t>
            </a:r>
            <a:r>
              <a:rPr sz="1600" dirty="0"/>
              <a:t>8万元（1位嘉宾，1位代表）；2位同时享有活动期间用餐、主题宴会、集体合影；1位嘉宾享有活动指定场次桌签或椅签服务1次；企业新闻稿件在中国食品报网发布2次（单次限1000字内，3张图片，由企业自行供稿，审核通过后发布）；在《中国食品报》专版专题刊发相关荣誉人物先进事迹，荣誉企业创新举措、荣誉品牌经营亮点软文稿件1次（限800字内，由企业自行供稿，审核通过后发布）；</a:t>
            </a:r>
            <a:endParaRPr sz="1600" dirty="0"/>
          </a:p>
          <a:p>
            <a:endParaRPr sz="1600" dirty="0"/>
          </a:p>
        </p:txBody>
      </p:sp>
      <p:sp>
        <p:nvSpPr>
          <p:cNvPr id="7" name="矩形 6"/>
          <p:cNvSpPr/>
          <p:nvPr/>
        </p:nvSpPr>
        <p:spPr>
          <a:xfrm>
            <a:off x="1029621" y="1248747"/>
            <a:ext cx="10361606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sz="1600" dirty="0"/>
              <a:t>6.98万元  （1位嘉宾，1位代表）；2位同时享有活动期间用餐、主题宴会、集体合影、1间2晚标间住宿；1位嘉宾享有活动指定场次桌签或椅签服务1次；企业新闻稿件在中国食品报官网发布4次（单次限1000字内，3张图片，由企业自行供稿，审核通过后发布）；在《中国食品报》专版专题刊发相关荣誉人物先进事迹，荣誉企业创新举措、荣誉品牌经营亮点软文稿件1次（限四分之一版面，由企业自行供稿，审核通过后发布）；</a:t>
            </a:r>
            <a:endParaRPr sz="1600" dirty="0"/>
          </a:p>
          <a:p>
            <a:pPr algn="l">
              <a:buClrTx/>
              <a:buSzTx/>
              <a:buNone/>
            </a:pPr>
            <a:endParaRPr sz="1600" dirty="0"/>
          </a:p>
          <a:p>
            <a:pPr algn="l">
              <a:buClrTx/>
              <a:buSzTx/>
              <a:buNone/>
            </a:pPr>
            <a:r>
              <a:rPr sz="1600" dirty="0"/>
              <a:t>以专题专栏刊形式，刊登企业的先进事迹、风采，规格2P；（按要求企业自行设计）；为荣誉企业及品牌设置专门宣传展台，放置电脑电视，播放宣传片及其他宣传品供与会人员取阅。荣誉企业可在会场摆放广告位，包括展架、易拉宝等；</a:t>
            </a:r>
            <a:endParaRPr sz="1600" dirty="0"/>
          </a:p>
          <a:p>
            <a:pPr algn="l">
              <a:buClrTx/>
              <a:buSzTx/>
              <a:buNone/>
            </a:pPr>
            <a:r>
              <a:rPr sz="1600" dirty="0"/>
              <a:t>荣誉企业负责人及企业家的演讲内容、观点及参会照片等相关活动宣传内容将在报纸专题、网络专题及其他合作媒体上刊登；与主办方中国食品报社结成长期战略合作，可获得产品注册与备案咨询、大数据支持、食品安全保险、行业资源对接，融媒体代运营、顾问服务、战略协助、新闻宣传支持，舆情公关，权威辟谣、举办专题研讨会、商业拓展计划等资源与政策服务；</a:t>
            </a:r>
            <a:endParaRPr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1800860" y="30257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标题 5"/>
          <p:cNvSpPr txBox="1"/>
          <p:nvPr/>
        </p:nvSpPr>
        <p:spPr>
          <a:xfrm>
            <a:off x="521207" y="448056"/>
            <a:ext cx="6877119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923922"/>
                </a:solidFill>
              </a:rPr>
              <a:t>奖项部分：</a:t>
            </a:r>
            <a:endParaRPr lang="zh-CN" altLang="en-US" sz="2000" b="1" dirty="0">
              <a:solidFill>
                <a:srgbClr val="923922"/>
              </a:solidFill>
              <a:cs typeface="Segoe UI Light" panose="020B0502040204020203" pitchFamily="34" charset="0"/>
            </a:endParaRPr>
          </a:p>
        </p:txBody>
      </p:sp>
      <p:grpSp>
        <p:nvGrpSpPr>
          <p:cNvPr id="5" name="组 3" descr="带有编号 1（表示第 1 步）的小圆圈"/>
          <p:cNvGrpSpPr/>
          <p:nvPr/>
        </p:nvGrpSpPr>
        <p:grpSpPr bwMode="blackWhite">
          <a:xfrm>
            <a:off x="877713" y="2183119"/>
            <a:ext cx="616659" cy="409838"/>
            <a:chOff x="6953426" y="711274"/>
            <a:chExt cx="558179" cy="409838"/>
          </a:xfrm>
        </p:grpSpPr>
        <p:sp>
          <p:nvSpPr>
            <p:cNvPr id="6" name="椭圆形 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文本框 6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  <a:endPara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9" name="椭圆形 31" descr="小圆圈"/>
          <p:cNvSpPr/>
          <p:nvPr/>
        </p:nvSpPr>
        <p:spPr bwMode="blackWhite">
          <a:xfrm>
            <a:off x="929640" y="2787650"/>
            <a:ext cx="420370" cy="409575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文本框 9" descr="编号 3"/>
          <p:cNvSpPr txBox="1">
            <a:spLocks noChangeAspect="1"/>
          </p:cNvSpPr>
          <p:nvPr/>
        </p:nvSpPr>
        <p:spPr bwMode="blackWhite">
          <a:xfrm>
            <a:off x="855980" y="2804160"/>
            <a:ext cx="572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2</a:t>
            </a:r>
            <a:endParaRPr lang="en-US" altLang="zh-CN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 Semibold" panose="020B0702040204020203" pitchFamily="34" charset="0"/>
            </a:endParaRPr>
          </a:p>
        </p:txBody>
      </p:sp>
      <p:grpSp>
        <p:nvGrpSpPr>
          <p:cNvPr id="13" name="组 30" descr="带有编号 3（表示第 3 步）的小圆圈"/>
          <p:cNvGrpSpPr/>
          <p:nvPr/>
        </p:nvGrpSpPr>
        <p:grpSpPr bwMode="blackWhite">
          <a:xfrm>
            <a:off x="870658" y="3440489"/>
            <a:ext cx="558179" cy="409838"/>
            <a:chOff x="6953426" y="711274"/>
            <a:chExt cx="558179" cy="409838"/>
          </a:xfrm>
        </p:grpSpPr>
        <p:sp>
          <p:nvSpPr>
            <p:cNvPr id="14" name="椭圆形 3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文本框 14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3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17" name="椭圆形 31" descr="小圆圈"/>
          <p:cNvSpPr/>
          <p:nvPr/>
        </p:nvSpPr>
        <p:spPr bwMode="blackWhite">
          <a:xfrm>
            <a:off x="939165" y="4089400"/>
            <a:ext cx="409575" cy="409575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文本框 17" descr="编号 3"/>
          <p:cNvSpPr txBox="1">
            <a:spLocks noChangeAspect="1"/>
          </p:cNvSpPr>
          <p:nvPr/>
        </p:nvSpPr>
        <p:spPr bwMode="blackWhite">
          <a:xfrm>
            <a:off x="851535" y="4119245"/>
            <a:ext cx="558165" cy="3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rPr>
              <a:t>4</a:t>
            </a:r>
            <a:endParaRPr lang="en-US" altLang="zh-CN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5265" y="2224405"/>
            <a:ext cx="2714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ea typeface="宋体" panose="02010600030101010101" pitchFamily="2" charset="-122"/>
                <a:sym typeface="+mn-ea"/>
              </a:rPr>
              <a:t>年度</a:t>
            </a:r>
            <a:r>
              <a:rPr dirty="0">
                <a:sym typeface="+mn-ea"/>
              </a:rPr>
              <a:t>公信力品牌奖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783070" y="4189095"/>
            <a:ext cx="2438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  <a:sym typeface="+mn-ea"/>
              </a:rPr>
              <a:t>年度</a:t>
            </a:r>
            <a:r>
              <a:rPr dirty="0">
                <a:sym typeface="+mn-ea"/>
              </a:rPr>
              <a:t>突出贡献企业奖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485714" y="3446729"/>
            <a:ext cx="23364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  <a:sym typeface="+mn-ea"/>
              </a:rPr>
              <a:t>年度</a:t>
            </a:r>
            <a:r>
              <a:rPr dirty="0">
                <a:sym typeface="+mn-ea"/>
              </a:rPr>
              <a:t>产品好口碑奖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6760210" y="3515995"/>
            <a:ext cx="3310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  <a:sym typeface="+mn-ea"/>
              </a:rPr>
              <a:t>年度</a:t>
            </a:r>
            <a:r>
              <a:rPr dirty="0">
                <a:sym typeface="+mn-ea"/>
              </a:rPr>
              <a:t>健康中国创新带头人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533882" y="2803874"/>
            <a:ext cx="2240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>
                <a:ea typeface="宋体" panose="02010600030101010101" pitchFamily="2" charset="-122"/>
                <a:sym typeface="+mn-ea"/>
              </a:rPr>
              <a:t>年度</a:t>
            </a:r>
            <a:r>
              <a:rPr dirty="0">
                <a:sym typeface="+mn-ea"/>
              </a:rPr>
              <a:t>消费者信赖品牌</a:t>
            </a:r>
            <a:endParaRPr lang="zh-CN" altLang="en-US" dirty="0"/>
          </a:p>
        </p:txBody>
      </p:sp>
      <p:sp>
        <p:nvSpPr>
          <p:cNvPr id="65" name="椭圆 64"/>
          <p:cNvSpPr/>
          <p:nvPr/>
        </p:nvSpPr>
        <p:spPr>
          <a:xfrm>
            <a:off x="3678555" y="1290320"/>
            <a:ext cx="3799840" cy="4419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奖项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58940" y="2181860"/>
            <a:ext cx="3311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  </a:t>
            </a:r>
            <a:r>
              <a:rPr lang="zh-CN" dirty="0">
                <a:ea typeface="宋体" panose="02010600030101010101" pitchFamily="2" charset="-122"/>
              </a:rPr>
              <a:t>年度</a:t>
            </a:r>
            <a:r>
              <a:rPr dirty="0"/>
              <a:t>诚信企业家  </a:t>
            </a:r>
            <a:endParaRPr dirty="0"/>
          </a:p>
        </p:txBody>
      </p:sp>
      <p:grpSp>
        <p:nvGrpSpPr>
          <p:cNvPr id="39" name="组 3" descr="带有编号 1（表示第 1 步）的小圆圈"/>
          <p:cNvGrpSpPr/>
          <p:nvPr/>
        </p:nvGrpSpPr>
        <p:grpSpPr bwMode="blackWhite">
          <a:xfrm rot="0">
            <a:off x="6114415" y="2811780"/>
            <a:ext cx="616585" cy="409575"/>
            <a:chOff x="6953426" y="711274"/>
            <a:chExt cx="558179" cy="409838"/>
          </a:xfrm>
        </p:grpSpPr>
        <p:sp>
          <p:nvSpPr>
            <p:cNvPr id="40" name="椭圆形 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文本框 40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6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2" name="组 3" descr="带有编号 1（表示第 1 步）的小圆圈"/>
          <p:cNvGrpSpPr/>
          <p:nvPr/>
        </p:nvGrpSpPr>
        <p:grpSpPr bwMode="blackWhite">
          <a:xfrm rot="0">
            <a:off x="6132830" y="3503930"/>
            <a:ext cx="616585" cy="409575"/>
            <a:chOff x="6953426" y="711274"/>
            <a:chExt cx="558179" cy="409838"/>
          </a:xfrm>
        </p:grpSpPr>
        <p:sp>
          <p:nvSpPr>
            <p:cNvPr id="43" name="椭圆形 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文本框 43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7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6783070" y="2811780"/>
            <a:ext cx="3943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年度</a:t>
            </a:r>
            <a:r>
              <a:rPr dirty="0">
                <a:sym typeface="+mn-ea"/>
              </a:rPr>
              <a:t>健康</a:t>
            </a:r>
            <a:r>
              <a:rPr lang="zh-CN" dirty="0">
                <a:ea typeface="宋体" panose="02010600030101010101" pitchFamily="2" charset="-122"/>
                <a:sym typeface="+mn-ea"/>
              </a:rPr>
              <a:t>产业</a:t>
            </a:r>
            <a:r>
              <a:rPr dirty="0">
                <a:sym typeface="+mn-ea"/>
              </a:rPr>
              <a:t>风云人物</a:t>
            </a:r>
            <a:endParaRPr lang="zh-CN" altLang="en-US" dirty="0"/>
          </a:p>
        </p:txBody>
      </p:sp>
      <p:grpSp>
        <p:nvGrpSpPr>
          <p:cNvPr id="47" name="组 3" descr="带有编号 1（表示第 1 步）的小圆圈"/>
          <p:cNvGrpSpPr/>
          <p:nvPr/>
        </p:nvGrpSpPr>
        <p:grpSpPr bwMode="blackWhite">
          <a:xfrm rot="0">
            <a:off x="6105525" y="4196080"/>
            <a:ext cx="616585" cy="409575"/>
            <a:chOff x="6953426" y="711274"/>
            <a:chExt cx="558179" cy="409838"/>
          </a:xfrm>
        </p:grpSpPr>
        <p:sp>
          <p:nvSpPr>
            <p:cNvPr id="48" name="椭圆形 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文本框 48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8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2" name="组 3" descr="带有编号 1（表示第 1 步）的小圆圈"/>
          <p:cNvGrpSpPr/>
          <p:nvPr/>
        </p:nvGrpSpPr>
        <p:grpSpPr bwMode="blackWhite">
          <a:xfrm rot="0">
            <a:off x="6105525" y="2175510"/>
            <a:ext cx="616585" cy="409575"/>
            <a:chOff x="6951127" y="1035124"/>
            <a:chExt cx="558179" cy="409838"/>
          </a:xfrm>
        </p:grpSpPr>
        <p:sp>
          <p:nvSpPr>
            <p:cNvPr id="19" name="椭圆形 1" descr="小圆圈"/>
            <p:cNvSpPr/>
            <p:nvPr/>
          </p:nvSpPr>
          <p:spPr bwMode="blackWhite">
            <a:xfrm>
              <a:off x="7025069" y="103512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文本框 19" descr="编号 1"/>
            <p:cNvSpPr txBox="1">
              <a:spLocks noChangeAspect="1"/>
            </p:cNvSpPr>
            <p:nvPr/>
          </p:nvSpPr>
          <p:spPr bwMode="blackWhite">
            <a:xfrm>
              <a:off x="6951127" y="1074909"/>
              <a:ext cx="558179" cy="36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5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485265" y="4089400"/>
            <a:ext cx="26549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800" b="0" dirty="0">
                <a:ea typeface="宋体" panose="02010600030101010101" pitchFamily="2" charset="-122"/>
              </a:rPr>
              <a:t>年度企业环境保护奖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olidFill>
                  <a:srgbClr val="923922"/>
                </a:solidFill>
                <a:cs typeface="Segoe UI Light" panose="020B0502040204020203" pitchFamily="34" charset="0"/>
              </a:rPr>
              <a:t>历届年会 合作的 部分企业</a:t>
            </a:r>
            <a:endParaRPr lang="zh-CN" altLang="en-US" dirty="0">
              <a:solidFill>
                <a:srgbClr val="923922"/>
              </a:solidFill>
              <a:cs typeface="Segoe UI Light" panose="020B0502040204020203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8065" y="3724910"/>
            <a:ext cx="1765935" cy="80772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80340" y="1271270"/>
            <a:ext cx="11697335" cy="5662930"/>
            <a:chOff x="284" y="1897"/>
            <a:chExt cx="18421" cy="89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6" y="8821"/>
              <a:ext cx="2643" cy="1844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/>
            <a:srcRect l="13520" r="11418" b="10510"/>
            <a:stretch>
              <a:fillRect/>
            </a:stretch>
          </p:blipFill>
          <p:spPr>
            <a:xfrm>
              <a:off x="4976" y="4209"/>
              <a:ext cx="1760" cy="1411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" y="2004"/>
              <a:ext cx="2235" cy="1821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/>
            <a:srcRect l="11982" r="11072"/>
            <a:stretch>
              <a:fillRect/>
            </a:stretch>
          </p:blipFill>
          <p:spPr>
            <a:xfrm>
              <a:off x="3055" y="1951"/>
              <a:ext cx="2620" cy="180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" y="1965"/>
              <a:ext cx="2729" cy="1815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5" y="3823"/>
              <a:ext cx="1534" cy="1656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8"/>
            <a:srcRect l="17523" r="18353"/>
            <a:stretch>
              <a:fillRect/>
            </a:stretch>
          </p:blipFill>
          <p:spPr>
            <a:xfrm>
              <a:off x="10786" y="1897"/>
              <a:ext cx="2320" cy="1883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384" y="1956"/>
              <a:ext cx="1555" cy="2377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79" y="3589"/>
              <a:ext cx="2289" cy="2506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4" y="7377"/>
              <a:ext cx="2663" cy="1839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13" y="3976"/>
              <a:ext cx="1920" cy="1483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563" y="8981"/>
              <a:ext cx="3142" cy="162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3" y="5772"/>
              <a:ext cx="1971" cy="136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5"/>
            <a:srcRect t="11267" b="29309"/>
            <a:stretch>
              <a:fillRect/>
            </a:stretch>
          </p:blipFill>
          <p:spPr>
            <a:xfrm>
              <a:off x="5944" y="8877"/>
              <a:ext cx="2641" cy="1485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6"/>
            <a:srcRect l="7267" t="19042" r="6817" b="5488"/>
            <a:stretch>
              <a:fillRect/>
            </a:stretch>
          </p:blipFill>
          <p:spPr>
            <a:xfrm>
              <a:off x="11907" y="7413"/>
              <a:ext cx="3326" cy="132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147" y="9184"/>
              <a:ext cx="2708" cy="1405"/>
            </a:xfrm>
            <a:prstGeom prst="rect">
              <a:avLst/>
            </a:prstGeom>
          </p:spPr>
        </p:pic>
        <p:pic>
          <p:nvPicPr>
            <p:cNvPr id="9" name="图片 8" descr="t014102955a6e051b0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330" y="6885"/>
              <a:ext cx="1835" cy="1982"/>
            </a:xfrm>
            <a:prstGeom prst="rect">
              <a:avLst/>
            </a:prstGeom>
          </p:spPr>
        </p:pic>
        <p:pic>
          <p:nvPicPr>
            <p:cNvPr id="10" name="图片 9" descr="新发地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857" y="4213"/>
              <a:ext cx="1722" cy="1505"/>
            </a:xfrm>
            <a:prstGeom prst="rect">
              <a:avLst/>
            </a:prstGeom>
          </p:spPr>
        </p:pic>
        <p:pic>
          <p:nvPicPr>
            <p:cNvPr id="11" name="图片 10" descr="飞鹤乳业"/>
            <p:cNvPicPr>
              <a:picLocks noChangeAspect="1"/>
            </p:cNvPicPr>
            <p:nvPr/>
          </p:nvPicPr>
          <p:blipFill>
            <a:blip r:embed="rId20"/>
            <a:srcRect t="16698" b="45571"/>
            <a:stretch>
              <a:fillRect/>
            </a:stretch>
          </p:blipFill>
          <p:spPr>
            <a:xfrm>
              <a:off x="15828" y="4333"/>
              <a:ext cx="2666" cy="1148"/>
            </a:xfrm>
            <a:prstGeom prst="rect">
              <a:avLst/>
            </a:prstGeom>
          </p:spPr>
        </p:pic>
        <p:pic>
          <p:nvPicPr>
            <p:cNvPr id="12" name="图片 11" descr="t010f97da9195c96c21"/>
            <p:cNvPicPr>
              <a:picLocks noChangeAspect="1"/>
            </p:cNvPicPr>
            <p:nvPr/>
          </p:nvPicPr>
          <p:blipFill>
            <a:blip r:embed="rId21"/>
            <a:srcRect l="11964" t="7392" r="7361" b="28977"/>
            <a:stretch>
              <a:fillRect/>
            </a:stretch>
          </p:blipFill>
          <p:spPr>
            <a:xfrm>
              <a:off x="699" y="8957"/>
              <a:ext cx="1833" cy="1859"/>
            </a:xfrm>
            <a:prstGeom prst="rect">
              <a:avLst/>
            </a:prstGeom>
          </p:spPr>
        </p:pic>
        <p:pic>
          <p:nvPicPr>
            <p:cNvPr id="17" name="图片 1" descr="4da5460808de4ed85f8dc2cdee85601"/>
            <p:cNvPicPr>
              <a:picLocks noChangeAspect="1"/>
            </p:cNvPicPr>
            <p:nvPr/>
          </p:nvPicPr>
          <p:blipFill>
            <a:blip r:embed="rId22"/>
            <a:srcRect l="6302" t="19522" r="6910" b="32439"/>
            <a:stretch>
              <a:fillRect/>
            </a:stretch>
          </p:blipFill>
          <p:spPr>
            <a:xfrm>
              <a:off x="5675" y="7599"/>
              <a:ext cx="2652" cy="817"/>
            </a:xfrm>
            <a:prstGeom prst="rect">
              <a:avLst/>
            </a:prstGeom>
          </p:spPr>
        </p:pic>
        <p:pic>
          <p:nvPicPr>
            <p:cNvPr id="18" name="图片 2" descr="b0ba5962f50b71b0696ef82f8626a4f"/>
            <p:cNvPicPr>
              <a:picLocks noChangeAspect="1"/>
            </p:cNvPicPr>
            <p:nvPr/>
          </p:nvPicPr>
          <p:blipFill>
            <a:blip r:embed="rId23"/>
            <a:srcRect l="11330" r="16526"/>
            <a:stretch>
              <a:fillRect/>
            </a:stretch>
          </p:blipFill>
          <p:spPr>
            <a:xfrm>
              <a:off x="16400" y="5731"/>
              <a:ext cx="2305" cy="1040"/>
            </a:xfrm>
            <a:prstGeom prst="rect">
              <a:avLst/>
            </a:prstGeom>
          </p:spPr>
        </p:pic>
        <p:pic>
          <p:nvPicPr>
            <p:cNvPr id="101" name="图片 100"/>
            <p:cNvPicPr/>
            <p:nvPr/>
          </p:nvPicPr>
          <p:blipFill>
            <a:blip r:embed="rId24"/>
            <a:srcRect l="19030" t="20134" r="21393" b="18750"/>
            <a:stretch>
              <a:fillRect/>
            </a:stretch>
          </p:blipFill>
          <p:spPr>
            <a:xfrm>
              <a:off x="5840" y="2274"/>
              <a:ext cx="1891" cy="12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" name="图片 101"/>
            <p:cNvPicPr/>
            <p:nvPr/>
          </p:nvPicPr>
          <p:blipFill>
            <a:blip r:embed="rId25"/>
            <a:srcRect l="14972" r="12052"/>
            <a:stretch>
              <a:fillRect/>
            </a:stretch>
          </p:blipFill>
          <p:spPr>
            <a:xfrm>
              <a:off x="11445" y="6153"/>
              <a:ext cx="1989" cy="12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" name="图片 102"/>
            <p:cNvPicPr/>
            <p:nvPr/>
          </p:nvPicPr>
          <p:blipFill>
            <a:blip r:embed="rId26"/>
            <a:srcRect l="18111" r="19133"/>
            <a:stretch>
              <a:fillRect/>
            </a:stretch>
          </p:blipFill>
          <p:spPr>
            <a:xfrm>
              <a:off x="8902" y="5785"/>
              <a:ext cx="2149" cy="16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" name="图片 103"/>
            <p:cNvPicPr/>
            <p:nvPr/>
          </p:nvPicPr>
          <p:blipFill>
            <a:blip r:embed="rId27"/>
            <a:srcRect l="5285" t="3155" r="2579" b="5502"/>
            <a:stretch>
              <a:fillRect/>
            </a:stretch>
          </p:blipFill>
          <p:spPr>
            <a:xfrm>
              <a:off x="11263" y="4047"/>
              <a:ext cx="1959" cy="1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5" name="图片 104"/>
            <p:cNvPicPr/>
            <p:nvPr/>
          </p:nvPicPr>
          <p:blipFill>
            <a:blip r:embed="rId28"/>
            <a:srcRect t="19858" b="19251"/>
            <a:stretch>
              <a:fillRect/>
            </a:stretch>
          </p:blipFill>
          <p:spPr>
            <a:xfrm>
              <a:off x="13106" y="2072"/>
              <a:ext cx="3224" cy="143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6" name="图片 105"/>
            <p:cNvPicPr/>
            <p:nvPr/>
          </p:nvPicPr>
          <p:blipFill>
            <a:blip r:embed="rId29"/>
            <a:stretch>
              <a:fillRect/>
            </a:stretch>
          </p:blipFill>
          <p:spPr>
            <a:xfrm>
              <a:off x="5944" y="6138"/>
              <a:ext cx="2269" cy="1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" name="图片 106"/>
            <p:cNvPicPr/>
            <p:nvPr/>
          </p:nvPicPr>
          <p:blipFill>
            <a:blip r:embed="rId30"/>
            <a:srcRect r="50234"/>
            <a:stretch>
              <a:fillRect/>
            </a:stretch>
          </p:blipFill>
          <p:spPr>
            <a:xfrm>
              <a:off x="8703" y="9216"/>
              <a:ext cx="2930" cy="14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8" name="图片 107"/>
            <p:cNvPicPr/>
            <p:nvPr/>
          </p:nvPicPr>
          <p:blipFill>
            <a:blip r:embed="rId31"/>
            <a:srcRect l="4852" t="11892" r="6174" b="13086"/>
            <a:stretch>
              <a:fillRect/>
            </a:stretch>
          </p:blipFill>
          <p:spPr>
            <a:xfrm>
              <a:off x="2822" y="5756"/>
              <a:ext cx="2913" cy="12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9" name="图片 108"/>
            <p:cNvPicPr/>
            <p:nvPr/>
          </p:nvPicPr>
          <p:blipFill>
            <a:blip r:embed="rId32"/>
            <a:srcRect l="9109" t="13436" r="8678" b="12055"/>
            <a:stretch>
              <a:fillRect/>
            </a:stretch>
          </p:blipFill>
          <p:spPr>
            <a:xfrm>
              <a:off x="6756" y="3823"/>
              <a:ext cx="2180" cy="18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944" y="7573"/>
              <a:ext cx="2065" cy="1203"/>
            </a:xfrm>
            <a:prstGeom prst="rect">
              <a:avLst/>
            </a:prstGeom>
          </p:spPr>
        </p:pic>
        <p:pic>
          <p:nvPicPr>
            <p:cNvPr id="110" name="图片 109"/>
            <p:cNvPicPr/>
            <p:nvPr/>
          </p:nvPicPr>
          <p:blipFill>
            <a:blip r:embed="rId34"/>
            <a:srcRect l="13203" t="4240" r="10141" b="6917"/>
            <a:stretch>
              <a:fillRect/>
            </a:stretch>
          </p:blipFill>
          <p:spPr>
            <a:xfrm>
              <a:off x="2941" y="7247"/>
              <a:ext cx="2571" cy="170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主办方 联系方式：</a:t>
            </a:r>
            <a:endParaRPr lang="zh-CN" altLang="en-US" dirty="0">
              <a:cs typeface="Segoe UI Light" panose="020B0502040204020203" pitchFamily="34" charset="0"/>
            </a:endParaRPr>
          </a:p>
        </p:txBody>
      </p:sp>
      <p:pic>
        <p:nvPicPr>
          <p:cNvPr id="8" name="图片 7" descr="其超链接指向 PowerPoint 团队博客的向右箭头。选择该图像，访问 PowerPoint 团队博客 ">
            <a:hlinkClick r:id="rId1" tooltip="单击此处，访问 PowerPoint 团队博客。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2904440"/>
            <a:ext cx="661940" cy="661940"/>
          </a:xfrm>
          <a:prstGeom prst="rect">
            <a:avLst/>
          </a:prstGeom>
        </p:spPr>
      </p:pic>
      <p:pic>
        <p:nvPicPr>
          <p:cNvPr id="7" name="图片 6" descr="带有指向免费 PowerPoint 培训超链接的向右箭头。选择该图像可访问免费的 PowerPoint 培训">
            <a:hlinkClick r:id="rId3" tooltip="单击此处，转到免费的 PowerPoint 培训。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" y="3833503"/>
            <a:ext cx="661940" cy="6619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7778" y="3035419"/>
            <a:ext cx="5658196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/>
              <a:t>中国食品报社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307778" y="3964991"/>
            <a:ext cx="5658196" cy="2861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>
                <a:ea typeface="宋体" panose="02010600030101010101" pitchFamily="2" charset="-122"/>
              </a:rPr>
              <a:t>联系人： 段老师  谢老师 张老师  黄老师</a:t>
            </a:r>
            <a:endParaRPr lang="zh-CN" altLang="en-US" sz="2000" dirty="0">
              <a:ea typeface="宋体" panose="02010600030101010101" pitchFamily="2" charset="-122"/>
            </a:endParaRPr>
          </a:p>
          <a:p>
            <a:r>
              <a:rPr lang="zh-CN" altLang="en-US" sz="2000" dirty="0">
                <a:ea typeface="宋体" panose="02010600030101010101" pitchFamily="2" charset="-122"/>
              </a:rPr>
              <a:t>电  话：010-63492889   18001108787  </a:t>
            </a:r>
            <a:endParaRPr lang="zh-CN" altLang="en-US" sz="2000" dirty="0">
              <a:ea typeface="宋体" panose="02010600030101010101" pitchFamily="2" charset="-122"/>
            </a:endParaRPr>
          </a:p>
          <a:p>
            <a:r>
              <a:rPr lang="zh-CN" altLang="en-US" sz="2000" dirty="0">
                <a:ea typeface="宋体" panose="02010600030101010101" pitchFamily="2" charset="-122"/>
              </a:rPr>
              <a:t>谢老师</a:t>
            </a:r>
            <a:r>
              <a:rPr lang="en-US" altLang="zh-CN" sz="2000" dirty="0"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ea typeface="宋体" panose="02010600030101010101" pitchFamily="2" charset="-122"/>
              </a:rPr>
              <a:t>13661382023</a:t>
            </a:r>
            <a:endParaRPr lang="zh-CN" altLang="en-US" sz="2000" dirty="0">
              <a:ea typeface="宋体" panose="02010600030101010101" pitchFamily="2" charset="-122"/>
            </a:endParaRPr>
          </a:p>
          <a:p>
            <a:r>
              <a:rPr lang="zh-CN" altLang="en-US" sz="2000" dirty="0">
                <a:ea typeface="宋体" panose="02010600030101010101" pitchFamily="2" charset="-122"/>
              </a:rPr>
              <a:t>张老师：13717916877</a:t>
            </a:r>
            <a:endParaRPr lang="zh-CN" altLang="en-US" sz="2000" dirty="0">
              <a:ea typeface="宋体" panose="02010600030101010101" pitchFamily="2" charset="-122"/>
            </a:endParaRPr>
          </a:p>
          <a:p>
            <a:r>
              <a:rPr lang="zh-CN" altLang="en-US" sz="2000" dirty="0">
                <a:ea typeface="宋体" panose="02010600030101010101" pitchFamily="2" charset="-122"/>
              </a:rPr>
              <a:t>黄老师：15901056263</a:t>
            </a:r>
            <a:endParaRPr lang="zh-CN" altLang="en-US" sz="2000" dirty="0">
              <a:ea typeface="宋体" panose="02010600030101010101" pitchFamily="2" charset="-122"/>
            </a:endParaRPr>
          </a:p>
          <a:p>
            <a:r>
              <a:rPr lang="zh-CN" altLang="en-US" sz="2000" dirty="0">
                <a:ea typeface="宋体" panose="02010600030101010101" pitchFamily="2" charset="-122"/>
              </a:rPr>
              <a:t>E-mail:18001108787@163.com</a:t>
            </a:r>
            <a:endParaRPr lang="zh-CN" altLang="en-US" sz="2000" dirty="0">
              <a:ea typeface="宋体" panose="02010600030101010101" pitchFamily="2" charset="-122"/>
            </a:endParaRPr>
          </a:p>
          <a:p>
            <a:r>
              <a:rPr lang="zh-CN" altLang="en-US" sz="2000" dirty="0">
                <a:ea typeface="宋体" panose="02010600030101010101" pitchFamily="2" charset="-122"/>
              </a:rPr>
              <a:t>地  址：北京市丰台区太平桥东里五号院</a:t>
            </a:r>
            <a:endParaRPr lang="zh-CN" altLang="en-US" sz="2000" dirty="0">
              <a:ea typeface="宋体" panose="02010600030101010101" pitchFamily="2" charset="-122"/>
            </a:endParaRPr>
          </a:p>
          <a:p>
            <a:endParaRPr lang="zh-CN" altLang="en-US" sz="20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642488" cy="640080"/>
          </a:xfrm>
        </p:spPr>
        <p:txBody>
          <a:bodyPr rtlCol="0">
            <a:noAutofit/>
          </a:bodyPr>
          <a:lstStyle/>
          <a:p>
            <a:pPr marL="450215" marR="144145">
              <a:lnSpc>
                <a:spcPts val="2600"/>
              </a:lnSpc>
              <a:spcAft>
                <a:spcPts val="0"/>
              </a:spcAft>
              <a:tabLst>
                <a:tab pos="450215" algn="l"/>
                <a:tab pos="4770755" algn="l"/>
              </a:tabLst>
            </a:pPr>
            <a:r>
              <a:rPr lang="zh-CN" altLang="zh-CN" sz="1800" b="1" kern="1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第八届中国营养健康食品产业高峰论坛</a:t>
            </a:r>
            <a:r>
              <a:rPr lang="zh-CN" altLang="en-US" sz="1800" b="1" kern="1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赞助方案</a:t>
            </a:r>
            <a:endParaRPr lang="zh-CN" altLang="zh-CN" sz="1800" kern="1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5873" y="1303873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05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展览展示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5873" y="1669547"/>
          <a:ext cx="10617870" cy="2557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093"/>
                <a:gridCol w="2976249"/>
                <a:gridCol w="3157875"/>
                <a:gridCol w="1703653"/>
              </a:tblGrid>
              <a:tr h="639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展位类型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展位规格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05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费用</a:t>
                      </a:r>
                      <a:endParaRPr lang="zh-CN" alt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意向参与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9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标准展位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3m X 3m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29800</a:t>
                      </a:r>
                      <a:r>
                        <a:rPr lang="zh-CN" sz="1200" kern="0">
                          <a:effectLst/>
                        </a:rPr>
                        <a:t>元</a:t>
                      </a:r>
                      <a:r>
                        <a:rPr lang="en-US" sz="1200" kern="0">
                          <a:effectLst/>
                        </a:rPr>
                        <a:t>/</a:t>
                      </a:r>
                      <a:r>
                        <a:rPr lang="zh-CN" sz="1200" kern="0">
                          <a:effectLst/>
                        </a:rPr>
                        <a:t>个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9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特装展位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1200" kern="0">
                          <a:effectLst/>
                        </a:rPr>
                        <a:t>36㎡起</a:t>
                      </a:r>
                      <a:endParaRPr lang="en-US" sz="1200" kern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1200" kern="0">
                          <a:effectLst/>
                        </a:rPr>
                        <a:t>2800元/</a:t>
                      </a:r>
                      <a:r>
                        <a:rPr lang="en-US" sz="1200" kern="0">
                          <a:effectLst/>
                          <a:sym typeface="+mn-ea"/>
                        </a:rPr>
                        <a:t>㎡</a:t>
                      </a:r>
                      <a:endParaRPr lang="zh-CN" altLang="en-US" sz="1200" kern="0">
                        <a:effectLst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1200" b="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en-US" sz="1200" b="0" kern="0">
                        <a:effectLst/>
                        <a:sym typeface="Wingdings 2" panose="05020102010507070707" pitchFamily="18" charset="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944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5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易拉宝展示</a:t>
                      </a:r>
                      <a:endParaRPr lang="zh-CN" alt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kern="0">
                          <a:effectLst/>
                          <a:ea typeface="宋体" panose="02010600030101010101" pitchFamily="2" charset="-122"/>
                        </a:rPr>
                        <a:t>个</a:t>
                      </a:r>
                      <a:endParaRPr lang="zh-CN" altLang="en-US" sz="1200" kern="0">
                        <a:effectLst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kern="0">
                          <a:effectLst/>
                          <a:ea typeface="宋体" panose="02010600030101010101" pitchFamily="2" charset="-122"/>
                        </a:rPr>
                        <a:t>1000</a:t>
                      </a:r>
                      <a:r>
                        <a:rPr lang="zh-CN" altLang="en-US" sz="1200" kern="0">
                          <a:effectLst/>
                          <a:ea typeface="宋体" panose="02010600030101010101" pitchFamily="2" charset="-122"/>
                        </a:rPr>
                        <a:t>元</a:t>
                      </a:r>
                      <a:endParaRPr lang="zh-CN" altLang="en-US" sz="1200" kern="0">
                        <a:effectLst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en-US" altLang="en-US" sz="1200" kern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000" b="1" kern="1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第八届中国营养健康食品产业高峰论坛</a:t>
            </a:r>
            <a:r>
              <a:rPr lang="zh-CN" altLang="en-US" sz="2000" b="1" kern="1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赞助方案</a:t>
            </a:r>
            <a:endParaRPr lang="zh-CN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521207" y="1286200"/>
            <a:ext cx="7556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altLang="zh-CN" sz="1800" kern="10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广告</a:t>
            </a:r>
            <a:endParaRPr lang="zh-CN" altLang="zh-CN" sz="11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21207" y="1745587"/>
          <a:ext cx="11075047" cy="4551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0064"/>
                <a:gridCol w="2930064"/>
                <a:gridCol w="3728832"/>
                <a:gridCol w="1486087"/>
              </a:tblGrid>
              <a:tr h="78351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100" kern="0" dirty="0">
                          <a:effectLst/>
                        </a:rPr>
                        <a:t>赞助形式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100" kern="0">
                          <a:effectLst/>
                        </a:rPr>
                        <a:t>赞助金额（元）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100" kern="0">
                          <a:effectLst/>
                        </a:rPr>
                        <a:t>说明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100" kern="0">
                          <a:effectLst/>
                        </a:rPr>
                        <a:t>意向参与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</a:tr>
              <a:tr h="58377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100" kern="0">
                          <a:effectLst/>
                        </a:rPr>
                        <a:t>手提袋单面广告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100" kern="0">
                          <a:effectLst/>
                        </a:rPr>
                        <a:t>10000/500</a:t>
                      </a:r>
                      <a:r>
                        <a:rPr lang="zh-CN" sz="1100" kern="0">
                          <a:effectLst/>
                        </a:rPr>
                        <a:t>个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独家展示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</a:tr>
              <a:tr h="38403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100" kern="0">
                          <a:effectLst/>
                        </a:rPr>
                        <a:t>胸卡挂绳广告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100" kern="0">
                          <a:effectLst/>
                        </a:rPr>
                        <a:t>3000/500</a:t>
                      </a:r>
                      <a:r>
                        <a:rPr lang="zh-CN" sz="1100" kern="0">
                          <a:effectLst/>
                        </a:rPr>
                        <a:t>个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独家展示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</a:tr>
              <a:tr h="58377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100" kern="0">
                          <a:effectLst/>
                        </a:rPr>
                        <a:t>观众胸卡背面广告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100" kern="0">
                          <a:effectLst/>
                        </a:rPr>
                        <a:t>3000/500</a:t>
                      </a:r>
                      <a:r>
                        <a:rPr lang="zh-CN" sz="1100" kern="0">
                          <a:effectLst/>
                        </a:rPr>
                        <a:t>个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独家展示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</a:tr>
              <a:tr h="46527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100" kern="0">
                          <a:effectLst/>
                        </a:rPr>
                        <a:t>企业资料入袋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 anchor="ctr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100" kern="0">
                          <a:effectLst/>
                        </a:rPr>
                        <a:t>2000</a:t>
                      </a:r>
                      <a:r>
                        <a:rPr lang="zh-CN" sz="1100" kern="0">
                          <a:effectLst/>
                        </a:rPr>
                        <a:t>元</a:t>
                      </a:r>
                      <a:r>
                        <a:rPr lang="en-US" sz="1100" kern="0">
                          <a:effectLst/>
                        </a:rPr>
                        <a:t>/</a:t>
                      </a:r>
                      <a:r>
                        <a:rPr lang="zh-CN" sz="1100" kern="0">
                          <a:effectLst/>
                        </a:rPr>
                        <a:t>企业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</a:rPr>
                        <a:t>入袋资料仅限</a:t>
                      </a:r>
                      <a:r>
                        <a:rPr lang="en-US" sz="1000" kern="100">
                          <a:effectLst/>
                        </a:rPr>
                        <a:t>5</a:t>
                      </a:r>
                      <a:r>
                        <a:rPr lang="zh-CN" sz="1000" kern="100">
                          <a:effectLst/>
                        </a:rPr>
                        <a:t>家，额满即止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654" marR="6065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000" b="1" kern="1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第八届中国营养健康食品产业高峰论坛</a:t>
            </a:r>
            <a:r>
              <a:rPr lang="zh-CN" altLang="en-US" sz="2000" b="1" kern="1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赞助方案</a:t>
            </a:r>
            <a:endParaRPr lang="zh-CN" altLang="en-US" sz="2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2526" y="1593137"/>
          <a:ext cx="9965317" cy="1751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391"/>
                <a:gridCol w="2708387"/>
                <a:gridCol w="3430777"/>
                <a:gridCol w="1354762"/>
              </a:tblGrid>
              <a:tr h="782554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200" kern="100" dirty="0">
                          <a:effectLst/>
                        </a:rPr>
                        <a:t> </a:t>
                      </a:r>
                      <a:r>
                        <a:rPr lang="zh-CN" sz="1200" kern="0" dirty="0">
                          <a:effectLst/>
                        </a:rPr>
                        <a:t>参与形式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200" kern="0" dirty="0">
                          <a:effectLst/>
                        </a:rPr>
                        <a:t>赞助金额</a:t>
                      </a:r>
                      <a:r>
                        <a:rPr lang="en-US" sz="1200" kern="0" dirty="0">
                          <a:effectLst/>
                        </a:rPr>
                        <a:t>(</a:t>
                      </a:r>
                      <a:r>
                        <a:rPr lang="zh-CN" sz="1200" kern="0" dirty="0">
                          <a:effectLst/>
                        </a:rPr>
                        <a:t>元</a:t>
                      </a:r>
                      <a:r>
                        <a:rPr lang="en-US" sz="1200" kern="0" dirty="0">
                          <a:effectLst/>
                        </a:rPr>
                        <a:t>)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200" kern="0">
                          <a:effectLst/>
                        </a:rPr>
                        <a:t>说明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200" kern="0">
                          <a:effectLst/>
                        </a:rPr>
                        <a:t>意向参与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383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200" kern="0">
                          <a:effectLst/>
                        </a:rPr>
                        <a:t>论坛演讲（</a:t>
                      </a:r>
                      <a:r>
                        <a:rPr lang="en-US" sz="1200" kern="0">
                          <a:effectLst/>
                        </a:rPr>
                        <a:t>15</a:t>
                      </a:r>
                      <a:r>
                        <a:rPr lang="zh-CN" sz="1200" kern="0">
                          <a:effectLst/>
                        </a:rPr>
                        <a:t>分钟）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20</a:t>
                      </a:r>
                      <a:r>
                        <a:rPr lang="zh-CN" sz="1200" kern="0" dirty="0">
                          <a:effectLst/>
                        </a:rPr>
                        <a:t>万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内容须经组委会审核通过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5111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200" kern="0" dirty="0">
                          <a:effectLst/>
                        </a:rPr>
                        <a:t>对话主持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US" sz="1200" kern="0">
                          <a:effectLst/>
                        </a:rPr>
                        <a:t>15</a:t>
                      </a:r>
                      <a:r>
                        <a:rPr lang="zh-CN" sz="1200" kern="0">
                          <a:effectLst/>
                        </a:rPr>
                        <a:t>万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详情见具体材料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62527" y="3845252"/>
          <a:ext cx="9965317" cy="2943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8042"/>
                <a:gridCol w="2261736"/>
                <a:gridCol w="3418244"/>
                <a:gridCol w="1367295"/>
              </a:tblGrid>
              <a:tr h="246354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200" kern="100">
                          <a:effectLst/>
                        </a:rPr>
                        <a:t>赞助形式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200" kern="0">
                          <a:effectLst/>
                        </a:rPr>
                        <a:t>赞助金额</a:t>
                      </a:r>
                      <a:r>
                        <a:rPr lang="en-US" sz="1200" kern="0">
                          <a:effectLst/>
                        </a:rPr>
                        <a:t>(</a:t>
                      </a:r>
                      <a:r>
                        <a:rPr lang="zh-CN" sz="1200" kern="0">
                          <a:effectLst/>
                        </a:rPr>
                        <a:t>元</a:t>
                      </a:r>
                      <a:r>
                        <a:rPr lang="en-US" sz="1200" kern="0">
                          <a:effectLst/>
                        </a:rPr>
                        <a:t>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200" kern="0">
                          <a:effectLst/>
                        </a:rPr>
                        <a:t>说明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0" indent="-266700"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zh-CN" sz="1200" kern="0">
                          <a:effectLst/>
                        </a:rPr>
                        <a:t>意向参与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788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AAA </a:t>
                      </a:r>
                      <a:r>
                        <a:rPr lang="zh-CN" sz="1200" kern="0">
                          <a:effectLst/>
                        </a:rPr>
                        <a:t>级赞助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100 </a:t>
                      </a:r>
                      <a:r>
                        <a:rPr lang="zh-CN" sz="1100" kern="0">
                          <a:effectLst/>
                        </a:rPr>
                        <a:t>万元人民币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独家冠名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详情见具体材料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96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 </a:t>
                      </a:r>
                      <a:r>
                        <a:rPr lang="en-US" sz="1200" kern="0" dirty="0">
                          <a:effectLst/>
                          <a:sym typeface="+mn-ea"/>
                        </a:rPr>
                        <a:t>A </a:t>
                      </a:r>
                      <a:r>
                        <a:rPr lang="zh-CN" sz="1200" kern="0" dirty="0">
                          <a:effectLst/>
                        </a:rPr>
                        <a:t>级赞助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60</a:t>
                      </a:r>
                      <a:r>
                        <a:rPr lang="zh-CN" sz="1100" kern="0">
                          <a:effectLst/>
                        </a:rPr>
                        <a:t>万元人民币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战略合作单位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详情见具体材料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788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sym typeface="+mn-ea"/>
                        </a:rPr>
                        <a:t>A </a:t>
                      </a:r>
                      <a:r>
                        <a:rPr lang="zh-CN" sz="1200" kern="0" dirty="0">
                          <a:effectLst/>
                        </a:rPr>
                        <a:t>级赞助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r>
                        <a:rPr lang="zh-CN" sz="1100" kern="0">
                          <a:effectLst/>
                        </a:rPr>
                        <a:t>万元人民币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u="none" strike="noStrike" kern="100">
                          <a:effectLst/>
                        </a:rPr>
                        <a:t>特邀支持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详情见具体材料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21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晚宴会</a:t>
                      </a:r>
                      <a:r>
                        <a:rPr lang="en-US" sz="1200" kern="0">
                          <a:effectLst/>
                        </a:rPr>
                        <a:t>/</a:t>
                      </a:r>
                      <a:r>
                        <a:rPr lang="zh-CN" sz="1200" kern="0">
                          <a:effectLst/>
                        </a:rPr>
                        <a:t>酒会冠名赞助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</a:t>
                      </a:r>
                      <a:r>
                        <a:rPr lang="zh-CN" sz="1100" kern="0">
                          <a:effectLst/>
                        </a:rPr>
                        <a:t>万元人民币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详情见具体材料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217">
                <a:tc>
                  <a:txBody>
                    <a:bodyPr/>
                    <a:p>
                      <a:pPr algn="ctr" font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5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参展</a:t>
                      </a:r>
                      <a:r>
                        <a:rPr lang="en-US" altLang="zh-CN" sz="105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altLang="en-US" sz="105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赞助</a:t>
                      </a:r>
                      <a:endParaRPr lang="zh-CN" alt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100" kern="0">
                          <a:effectLst/>
                        </a:rPr>
                        <a:t>6.98</a:t>
                      </a:r>
                      <a:r>
                        <a:rPr lang="zh-CN" sz="1100" kern="0">
                          <a:effectLst/>
                        </a:rPr>
                        <a:t>万元人民币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详见</a:t>
                      </a:r>
                      <a:r>
                        <a:rPr lang="en-US" altLang="zh-CN" sz="1100" kern="0">
                          <a:effectLst/>
                        </a:rPr>
                        <a:t>P10</a:t>
                      </a:r>
                      <a:endParaRPr lang="en-US" altLang="zh-CN" sz="1100" ker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217">
                <a:tc>
                  <a:txBody>
                    <a:bodyPr/>
                    <a:p>
                      <a:pPr algn="ctr" font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5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参展</a:t>
                      </a:r>
                      <a:endParaRPr lang="zh-CN" alt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100" kern="0">
                          <a:effectLst/>
                        </a:rPr>
                        <a:t>2.98</a:t>
                      </a:r>
                      <a:r>
                        <a:rPr lang="zh-CN" sz="1100" kern="0">
                          <a:effectLst/>
                        </a:rPr>
                        <a:t>万元人民币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  <a:sym typeface="+mn-ea"/>
                        </a:rPr>
                        <a:t>详见</a:t>
                      </a:r>
                      <a:r>
                        <a:rPr lang="en-US" altLang="zh-CN" sz="1100" kern="0">
                          <a:effectLst/>
                          <a:sym typeface="+mn-ea"/>
                        </a:rPr>
                        <a:t>P10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62527" y="1219422"/>
            <a:ext cx="16700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altLang="zh-CN" sz="1800" kern="10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会议活动合作</a:t>
            </a:r>
            <a:endParaRPr lang="zh-CN" altLang="zh-CN" sz="11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2526" y="3410277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altLang="zh-CN" sz="1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赞助方案</a:t>
            </a:r>
            <a:endParaRPr lang="zh-CN" altLang="zh-CN" sz="11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17"/>
          <p:cNvSpPr txBox="1"/>
          <p:nvPr/>
        </p:nvSpPr>
        <p:spPr>
          <a:xfrm>
            <a:off x="531552" y="700670"/>
            <a:ext cx="5680826" cy="471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zh-CN" altLang="en-US" sz="2000" b="1" dirty="0">
                <a:solidFill>
                  <a:srgbClr val="923922"/>
                </a:solidFill>
              </a:rPr>
              <a:t>AAA 级赞助：独家冠名  100万   回报内容如下：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grpSp>
        <p:nvGrpSpPr>
          <p:cNvPr id="18" name="组 17" descr="带有编号 1（表示第 1 步）的小圆圈"/>
          <p:cNvGrpSpPr/>
          <p:nvPr/>
        </p:nvGrpSpPr>
        <p:grpSpPr bwMode="blackWhite">
          <a:xfrm>
            <a:off x="531552" y="1746547"/>
            <a:ext cx="558179" cy="409838"/>
            <a:chOff x="6953426" y="711274"/>
            <a:chExt cx="558179" cy="409838"/>
          </a:xfrm>
        </p:grpSpPr>
        <p:sp>
          <p:nvSpPr>
            <p:cNvPr id="19" name="椭圆形 18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文本框 19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3" name="组 32" descr="带有编号 2（表示第 2 步）的小圆圈"/>
          <p:cNvGrpSpPr/>
          <p:nvPr/>
        </p:nvGrpSpPr>
        <p:grpSpPr bwMode="blackWhite">
          <a:xfrm>
            <a:off x="535997" y="2731232"/>
            <a:ext cx="558179" cy="409838"/>
            <a:chOff x="6953426" y="711274"/>
            <a:chExt cx="558179" cy="409838"/>
          </a:xfrm>
        </p:grpSpPr>
        <p:sp>
          <p:nvSpPr>
            <p:cNvPr id="34" name="椭圆形 3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文本框 34" descr="编号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2" name="组 21" descr="带有编号 3（表示第 3 步）的小圆圈"/>
          <p:cNvGrpSpPr/>
          <p:nvPr/>
        </p:nvGrpSpPr>
        <p:grpSpPr bwMode="blackWhite">
          <a:xfrm>
            <a:off x="603307" y="3650915"/>
            <a:ext cx="558179" cy="409838"/>
            <a:chOff x="6953426" y="400905"/>
            <a:chExt cx="558179" cy="409838"/>
          </a:xfrm>
        </p:grpSpPr>
        <p:sp>
          <p:nvSpPr>
            <p:cNvPr id="24" name="椭圆形 23" descr="小圆圈"/>
            <p:cNvSpPr/>
            <p:nvPr/>
          </p:nvSpPr>
          <p:spPr bwMode="blackWhite">
            <a:xfrm>
              <a:off x="7016093" y="400905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文本框 29" descr="编号 3"/>
            <p:cNvSpPr txBox="1">
              <a:spLocks noChangeAspect="1"/>
            </p:cNvSpPr>
            <p:nvPr/>
          </p:nvSpPr>
          <p:spPr bwMode="blackWhite">
            <a:xfrm>
              <a:off x="6953426" y="42928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7" name="组 36" descr="带有编号 4（表示第 4 步）的小圆圈"/>
          <p:cNvGrpSpPr/>
          <p:nvPr/>
        </p:nvGrpSpPr>
        <p:grpSpPr bwMode="blackWhite">
          <a:xfrm>
            <a:off x="592064" y="4570220"/>
            <a:ext cx="558179" cy="409838"/>
            <a:chOff x="6953426" y="711274"/>
            <a:chExt cx="558179" cy="409838"/>
          </a:xfrm>
        </p:grpSpPr>
        <p:sp>
          <p:nvSpPr>
            <p:cNvPr id="38" name="椭圆形 37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文本框 38" descr="编号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4</a:t>
              </a:r>
              <a:endPara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49944" y="1490470"/>
            <a:ext cx="1049907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享有论坛“独家冠名企业”或“</a:t>
            </a:r>
            <a:r>
              <a:rPr lang="en-US" altLang="zh-CN" dirty="0"/>
              <a:t>AAA </a:t>
            </a:r>
            <a:r>
              <a:rPr lang="zh-CN" altLang="en-US" dirty="0"/>
              <a:t>级战略合作伙伴”称号，可在企业宣传、品牌宣传、产品包装及市场推广过程中，使用“第八届中国营养健康食品产业高峰论坛”或“</a:t>
            </a:r>
            <a:r>
              <a:rPr lang="en-US" altLang="zh-CN" dirty="0"/>
              <a:t>AAA </a:t>
            </a:r>
            <a:r>
              <a:rPr lang="zh-CN" altLang="en-US" dirty="0"/>
              <a:t>级战略合作伙伴”字样 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61698" y="2609195"/>
            <a:ext cx="105425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论坛现场全程体现企业名称，包括背景板、水牌、嘉宾礼品袋、欢迎信、会议日程、资料袋、贵宾室桌签等多个环节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52582" y="3394692"/>
            <a:ext cx="11039764" cy="922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dirty="0"/>
              <a:t>赠送 6 个免费参会名额（含会议期间食宿），独家冠名企业负责人受邀担任本次大会“联合主席”，由大会组委会颁发证书，并以大会“联合主席”身份出席本次大会各项活动，会前入座贵宾室，与高层领导及专家 交流、合影，优先参与评选表彰。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211006" y="4309313"/>
            <a:ext cx="10981412" cy="9233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dirty="0"/>
              <a:t>冠名企业高层管理者可作为大会相关分论坛的对话嘉宾，与政府高层、专家 学者、媒体记者等共同进行话题讨论，媒体将对其发言、观点及照片进行刊出宣传。 以 </a:t>
            </a:r>
            <a:r>
              <a:rPr lang="en-US" altLang="zh-CN" dirty="0"/>
              <a:t>AAA </a:t>
            </a:r>
            <a:r>
              <a:rPr lang="zh-CN" altLang="en-US" dirty="0"/>
              <a:t>级战略合作伙伴及大会联合主席身份在论坛开幕式上 发表不少于 </a:t>
            </a:r>
            <a:r>
              <a:rPr lang="en-US" altLang="zh-CN" dirty="0"/>
              <a:t>5 </a:t>
            </a:r>
            <a:r>
              <a:rPr lang="zh-CN" altLang="en-US" dirty="0"/>
              <a:t>分钟的发言，与政府高层、行业专家享受同等待遇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7"/>
          <p:cNvSpPr txBox="1">
            <a:spLocks noGrp="1"/>
          </p:cNvSpPr>
          <p:nvPr>
            <p:ph type="title"/>
          </p:nvPr>
        </p:nvSpPr>
        <p:spPr>
          <a:xfrm>
            <a:off x="520700" y="447675"/>
            <a:ext cx="6877050" cy="63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zh-CN" altLang="en-US" sz="2000" b="1" dirty="0">
                <a:solidFill>
                  <a:srgbClr val="923922"/>
                </a:solidFill>
              </a:rPr>
              <a:t>AAA 级赞助：独家冠名  </a:t>
            </a:r>
            <a:r>
              <a:rPr lang="en-US" altLang="zh-CN" sz="2000" b="1" dirty="0">
                <a:solidFill>
                  <a:srgbClr val="923922"/>
                </a:solidFill>
              </a:rPr>
              <a:t>100</a:t>
            </a:r>
            <a:r>
              <a:rPr lang="zh-CN" altLang="en-US" sz="2000" b="1" dirty="0">
                <a:solidFill>
                  <a:srgbClr val="923922"/>
                </a:solidFill>
              </a:rPr>
              <a:t>万   回报内容如下： </a:t>
            </a:r>
            <a:endParaRPr lang="zh-CN" altLang="en-US" sz="2000" b="1" dirty="0">
              <a:solidFill>
                <a:srgbClr val="923922"/>
              </a:solidFill>
            </a:endParaRPr>
          </a:p>
        </p:txBody>
      </p:sp>
      <p:grpSp>
        <p:nvGrpSpPr>
          <p:cNvPr id="12" name="组 21" descr="带有编号 3（表示第 3 步）的小圆圈"/>
          <p:cNvGrpSpPr/>
          <p:nvPr/>
        </p:nvGrpSpPr>
        <p:grpSpPr bwMode="blackWhite">
          <a:xfrm>
            <a:off x="388051" y="2481169"/>
            <a:ext cx="558179" cy="409838"/>
            <a:chOff x="6953426" y="400905"/>
            <a:chExt cx="558179" cy="409838"/>
          </a:xfrm>
        </p:grpSpPr>
        <p:sp>
          <p:nvSpPr>
            <p:cNvPr id="13" name="椭圆形 23" descr="小圆圈"/>
            <p:cNvSpPr/>
            <p:nvPr/>
          </p:nvSpPr>
          <p:spPr bwMode="blackWhite">
            <a:xfrm>
              <a:off x="7016093" y="400905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文本框 13" descr="编号 3"/>
            <p:cNvSpPr txBox="1">
              <a:spLocks noChangeAspect="1"/>
            </p:cNvSpPr>
            <p:nvPr/>
          </p:nvSpPr>
          <p:spPr bwMode="blackWhite">
            <a:xfrm>
              <a:off x="6953426" y="429287"/>
              <a:ext cx="55817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5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5" name="组 21" descr="带有编号 3（表示第 3 步）的小圆圈"/>
          <p:cNvGrpSpPr/>
          <p:nvPr/>
        </p:nvGrpSpPr>
        <p:grpSpPr bwMode="blackWhite">
          <a:xfrm>
            <a:off x="387762" y="3648086"/>
            <a:ext cx="558179" cy="409838"/>
            <a:chOff x="6941996" y="400905"/>
            <a:chExt cx="558179" cy="409838"/>
          </a:xfrm>
        </p:grpSpPr>
        <p:sp>
          <p:nvSpPr>
            <p:cNvPr id="16" name="椭圆形 23" descr="小圆圈"/>
            <p:cNvSpPr/>
            <p:nvPr/>
          </p:nvSpPr>
          <p:spPr bwMode="blackWhite">
            <a:xfrm>
              <a:off x="7016093" y="400905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文本框 16" descr="编号 3"/>
            <p:cNvSpPr txBox="1">
              <a:spLocks noChangeAspect="1"/>
            </p:cNvSpPr>
            <p:nvPr/>
          </p:nvSpPr>
          <p:spPr bwMode="blackWhite">
            <a:xfrm>
              <a:off x="6941996" y="421032"/>
              <a:ext cx="55817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6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94688" y="2382564"/>
            <a:ext cx="10795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冠名企业享有在论坛现场组织项目推介会、洽谈会、产品推介、招商（免展费）推广等专场活动，组委会负责落实场地、邀请嘉宾、安排媒体现场报道等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915727" y="3195674"/>
            <a:ext cx="1089379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全媒体推广冠名企业主要负责人的演讲内容、观点及参会照片等，包含但不限于中国食品报、中国食品报社融媒体中心、中国食品报网、中国食品网及其他合作媒体上宣传推广，中国食品报一年内提供 8 个整版（每季两版）对冠名企业及其品牌和产品进行宣传报道；可特派中国食品报、中国食品报融媒体（网络、微博、微信、视频等）及 相关合作媒体记者深入企业进行采访，对企业在创新创造，重大项目建设、重大技术突 破等方面进行全面报道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7447928" cy="640080"/>
          </a:xfrm>
        </p:spPr>
        <p:txBody>
          <a:bodyPr rtlCol="0">
            <a:noAutofit/>
          </a:bodyPr>
          <a:lstStyle/>
          <a:p>
            <a:r>
              <a:rPr lang="zh-CN" altLang="en-US" sz="2000" b="1" dirty="0">
                <a:solidFill>
                  <a:srgbClr val="923922"/>
                </a:solidFill>
                <a:latin typeface="+mn-lt"/>
                <a:ea typeface="+mn-ea"/>
                <a:cs typeface="+mn-cs"/>
              </a:rPr>
              <a:t>A </a:t>
            </a:r>
            <a:r>
              <a:rPr lang="zh-CN" altLang="en-US" sz="2000" b="1" dirty="0">
                <a:solidFill>
                  <a:srgbClr val="923922"/>
                </a:solidFill>
                <a:latin typeface="+mn-lt"/>
                <a:ea typeface="+mn-ea"/>
                <a:cs typeface="+mn-cs"/>
                <a:sym typeface="+mn-ea"/>
              </a:rPr>
              <a:t>A</a:t>
            </a:r>
            <a:r>
              <a:rPr lang="zh-CN" altLang="en-US" sz="2000" b="1" dirty="0">
                <a:solidFill>
                  <a:srgbClr val="923922"/>
                </a:solidFill>
                <a:latin typeface="+mn-lt"/>
                <a:ea typeface="+mn-ea"/>
                <a:cs typeface="+mn-cs"/>
              </a:rPr>
              <a:t>级赞助：战略合作单位 赞助金额：60 万元人民币 回报如下：</a:t>
            </a:r>
            <a:endParaRPr lang="zh-CN" altLang="en-US" sz="2000" b="1" dirty="0">
              <a:solidFill>
                <a:srgbClr val="92392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组 12" descr="带有编号 1（表示第 1 步）的小圆圈"/>
          <p:cNvGrpSpPr/>
          <p:nvPr/>
        </p:nvGrpSpPr>
        <p:grpSpPr bwMode="blackWhite">
          <a:xfrm>
            <a:off x="343606" y="1472431"/>
            <a:ext cx="558179" cy="409838"/>
            <a:chOff x="6953426" y="711274"/>
            <a:chExt cx="558179" cy="409838"/>
          </a:xfrm>
        </p:grpSpPr>
        <p:sp>
          <p:nvSpPr>
            <p:cNvPr id="14" name="椭圆形 1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文本框14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  <a:endParaRPr lang="zh-CN" altLang="en-US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6" name="组 25" descr="带有编号 3（表示第 3 步）的小圆圈"/>
          <p:cNvGrpSpPr/>
          <p:nvPr/>
        </p:nvGrpSpPr>
        <p:grpSpPr bwMode="blackWhite">
          <a:xfrm>
            <a:off x="358126" y="2469593"/>
            <a:ext cx="558179" cy="409838"/>
            <a:chOff x="6953426" y="711274"/>
            <a:chExt cx="558179" cy="409838"/>
          </a:xfrm>
        </p:grpSpPr>
        <p:sp>
          <p:nvSpPr>
            <p:cNvPr id="27" name="椭圆形 26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文本框 27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2</a:t>
              </a:r>
              <a:endPara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7029" y="1350510"/>
            <a:ext cx="10746229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923922"/>
                </a:solidFill>
              </a:rPr>
              <a:t> </a:t>
            </a:r>
            <a:r>
              <a:rPr lang="zh-CN" altLang="en-US" dirty="0"/>
              <a:t>享有论坛“战略合作单位”“ A 级战略合作伙伴”称号，在企业宣传、品牌宣 传、产品包装及市场推广过程中使用“</a:t>
            </a:r>
            <a:r>
              <a:rPr lang="zh-CN" altLang="en-US" dirty="0">
                <a:sym typeface="+mn-ea"/>
              </a:rPr>
              <a:t>第八届中国营养健康食品产业高峰论坛</a:t>
            </a:r>
            <a:r>
              <a:rPr lang="zh-CN" altLang="en-US" dirty="0"/>
              <a:t>”和“A 级战略合作伙伴”字样</a:t>
            </a:r>
            <a:endParaRPr lang="zh-CN" altLang="en-US" dirty="0"/>
          </a:p>
        </p:txBody>
      </p:sp>
      <p:grpSp>
        <p:nvGrpSpPr>
          <p:cNvPr id="31" name="组 25" descr="带有编号 3（表示第 3 步）的小圆圈"/>
          <p:cNvGrpSpPr/>
          <p:nvPr/>
        </p:nvGrpSpPr>
        <p:grpSpPr bwMode="blackWhite">
          <a:xfrm>
            <a:off x="358125" y="3344902"/>
            <a:ext cx="558179" cy="409838"/>
            <a:chOff x="6953426" y="711274"/>
            <a:chExt cx="558179" cy="409838"/>
          </a:xfrm>
        </p:grpSpPr>
        <p:sp>
          <p:nvSpPr>
            <p:cNvPr id="32" name="椭圆形 26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文本框 32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3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964653" y="2199059"/>
            <a:ext cx="1074622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ym typeface="+mn-ea"/>
              </a:rPr>
              <a:t>企业主要负责人的演讲内容、观点及参会照片等，包含但不限于中国食品报、中国食品报融媒体中心、中国食品报网、中国食品网及其他合作媒体上宣传推广。中国食品报一年内提供 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个整版，对冠名企业及其品牌和产品进 行宣传报道；</a:t>
            </a:r>
            <a:r>
              <a:rPr lang="zh-CN" altLang="en-US" dirty="0"/>
              <a:t>论坛现场全程体现企业名称，包括背景板等</a:t>
            </a:r>
            <a:endParaRPr lang="en-US" altLang="zh-CN" dirty="0"/>
          </a:p>
        </p:txBody>
      </p:sp>
      <p:grpSp>
        <p:nvGrpSpPr>
          <p:cNvPr id="34" name="组 25" descr="带有编号 3（表示第 3 步）的小圆圈"/>
          <p:cNvGrpSpPr/>
          <p:nvPr/>
        </p:nvGrpSpPr>
        <p:grpSpPr bwMode="blackWhite">
          <a:xfrm>
            <a:off x="358858" y="4147554"/>
            <a:ext cx="558179" cy="409838"/>
            <a:chOff x="6953426" y="711274"/>
            <a:chExt cx="558179" cy="409838"/>
          </a:xfrm>
        </p:grpSpPr>
        <p:sp>
          <p:nvSpPr>
            <p:cNvPr id="35" name="椭圆形 26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文本框 35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4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917025" y="3135141"/>
            <a:ext cx="1066953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923922"/>
                </a:solidFill>
              </a:rPr>
              <a:t> </a:t>
            </a:r>
            <a:r>
              <a:rPr lang="zh-CN" altLang="en-US" dirty="0"/>
              <a:t>5 位免费参会名额</a:t>
            </a:r>
            <a:r>
              <a:rPr lang="zh-CN" altLang="en-US" sz="1200" dirty="0"/>
              <a:t>（可邀请合作伙伴一同出席）</a:t>
            </a:r>
            <a:r>
              <a:rPr lang="zh-CN" altLang="en-US" dirty="0"/>
              <a:t>战略合作企业负责人会前入座贵宾室（限 5 位战略合作伙伴），与高 层领导及专家交流、合影，建立联系，拓展人脉，优先参与评选 表彰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916995" y="4030295"/>
            <a:ext cx="957984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享有贵宾礼遇，包括入座前排贵宾席，主持人提名、大会新闻报道提名等，以“特邀嘉宾”身份 在论坛上发言。享有在论坛现场组织项目推介会、洽谈会、产品推介、招商推 广等专场活动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/>
            <a:r>
              <a:rPr lang="zh-CN" altLang="en-US" sz="2000" b="1" dirty="0">
                <a:solidFill>
                  <a:srgbClr val="923922"/>
                </a:solidFill>
                <a:latin typeface="+mn-lt"/>
                <a:ea typeface="+mn-ea"/>
                <a:cs typeface="+mn-cs"/>
                <a:sym typeface="+mn-ea"/>
              </a:rPr>
              <a:t>A</a:t>
            </a:r>
            <a:r>
              <a:rPr lang="zh-CN" altLang="en-US" sz="2000" b="1" dirty="0">
                <a:solidFill>
                  <a:srgbClr val="923922"/>
                </a:solidFill>
              </a:rPr>
              <a:t>级赞助：特邀支持 赞助金额：20 万元人民币 回报如下：</a:t>
            </a:r>
            <a:endParaRPr lang="zh-CN" altLang="en-US" sz="2000" b="1" dirty="0">
              <a:solidFill>
                <a:srgbClr val="923922"/>
              </a:solidFill>
              <a:cs typeface="Segoe UI Light" panose="020B0502040204020203" pitchFamily="34" charset="0"/>
            </a:endParaRPr>
          </a:p>
        </p:txBody>
      </p:sp>
      <p:grpSp>
        <p:nvGrpSpPr>
          <p:cNvPr id="33" name="组 32" descr="带有编号 1（表示第 1 步）的小圆圈"/>
          <p:cNvGrpSpPr/>
          <p:nvPr/>
        </p:nvGrpSpPr>
        <p:grpSpPr bwMode="blackWhite">
          <a:xfrm>
            <a:off x="273557" y="1695780"/>
            <a:ext cx="558179" cy="409838"/>
            <a:chOff x="6953426" y="711274"/>
            <a:chExt cx="558179" cy="409838"/>
          </a:xfrm>
        </p:grpSpPr>
        <p:sp>
          <p:nvSpPr>
            <p:cNvPr id="34" name="椭圆形 3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文本框 34" descr="编号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  <a:endPara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6" name="组 35" descr="带有编号 2（表示第 2 步）的小圆圈"/>
          <p:cNvGrpSpPr/>
          <p:nvPr/>
        </p:nvGrpSpPr>
        <p:grpSpPr bwMode="blackWhite">
          <a:xfrm>
            <a:off x="290319" y="2556721"/>
            <a:ext cx="558179" cy="409838"/>
            <a:chOff x="6953426" y="711274"/>
            <a:chExt cx="558179" cy="409838"/>
          </a:xfrm>
        </p:grpSpPr>
        <p:sp>
          <p:nvSpPr>
            <p:cNvPr id="37" name="椭圆形 36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文本框 37" descr="编号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2</a:t>
              </a:r>
              <a:endPara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9" name="组 38" descr="带有编号 3（表示第 3 步）的小圆圈"/>
          <p:cNvGrpSpPr/>
          <p:nvPr/>
        </p:nvGrpSpPr>
        <p:grpSpPr bwMode="blackWhite">
          <a:xfrm>
            <a:off x="297938" y="3362062"/>
            <a:ext cx="558179" cy="409838"/>
            <a:chOff x="6953426" y="711274"/>
            <a:chExt cx="558179" cy="409838"/>
          </a:xfrm>
        </p:grpSpPr>
        <p:sp>
          <p:nvSpPr>
            <p:cNvPr id="40" name="椭圆形 39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文本框 40" descr="编号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3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66140" y="1454785"/>
            <a:ext cx="109874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享有论坛</a:t>
            </a:r>
            <a:r>
              <a:rPr lang="zh-CN" altLang="en-US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第八届中国营养健康食品产业高峰论坛</a:t>
            </a:r>
            <a:r>
              <a:rPr lang="zh-CN" altLang="en-US" dirty="0">
                <a:sym typeface="+mn-ea"/>
              </a:rPr>
              <a:t>特”</a:t>
            </a:r>
            <a:r>
              <a:rPr lang="zh-CN" altLang="en-US" dirty="0"/>
              <a:t>称号，在企业宣传、品牌宣 传、产品包装及市场推广过程中使用“</a:t>
            </a:r>
            <a:r>
              <a:rPr lang="zh-CN" altLang="en-US" dirty="0">
                <a:sym typeface="+mn-ea"/>
              </a:rPr>
              <a:t>第八届中国营养健康食品产业高峰论坛</a:t>
            </a:r>
            <a:r>
              <a:rPr lang="zh-CN" altLang="en-US" dirty="0"/>
              <a:t>特邀支持 单位”和“</a:t>
            </a:r>
            <a:r>
              <a:rPr lang="zh-CN" altLang="en-US" dirty="0">
                <a:sym typeface="+mn-ea"/>
              </a:rPr>
              <a:t>A</a:t>
            </a:r>
            <a:r>
              <a:rPr lang="zh-CN" altLang="en-US" dirty="0"/>
              <a:t>级合作伙伴”字样。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35660" y="2429510"/>
            <a:ext cx="1101788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论坛现场全程体现特邀支持企业名称，</a:t>
            </a:r>
            <a:r>
              <a:rPr lang="zh-CN" altLang="en-US" dirty="0">
                <a:sym typeface="+mn-ea"/>
              </a:rPr>
              <a:t>含</a:t>
            </a:r>
            <a:r>
              <a:rPr lang="zh-CN" altLang="en-US" dirty="0"/>
              <a:t>主背景板</a:t>
            </a:r>
            <a:r>
              <a:rPr lang="en-US" altLang="zh-CN" dirty="0"/>
              <a:t>logo</a:t>
            </a:r>
            <a:r>
              <a:rPr lang="zh-CN" altLang="en-US" dirty="0"/>
              <a:t>、会议日程、发言台等 多个环节。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66775" y="3195320"/>
            <a:ext cx="1098677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3 </a:t>
            </a:r>
            <a:r>
              <a:rPr lang="zh-CN" altLang="en-US" dirty="0">
                <a:ea typeface="宋体" panose="02010600030101010101" pitchFamily="2" charset="-122"/>
              </a:rPr>
              <a:t>位</a:t>
            </a:r>
            <a:r>
              <a:rPr lang="zh-CN" altLang="en-US" dirty="0"/>
              <a:t>免费参会名额（含会议期间食宿）特邀支持企业负责人可作为本次大会“贵宾”参会，享有贵宾礼遇，包括入 座前排贵宾席位、主持人提名、大会新闻报道提名等。企业负责人可作为大会相关分论坛的对话嘉宾，与政府高层、专家 学者、媒体记者等共同进行话题讨论。</a:t>
            </a:r>
            <a:endParaRPr lang="zh-CN" altLang="en-US" dirty="0"/>
          </a:p>
        </p:txBody>
      </p:sp>
      <p:grpSp>
        <p:nvGrpSpPr>
          <p:cNvPr id="23" name="组 38" descr="带有编号 3（表示第 3 步）的小圆圈"/>
          <p:cNvGrpSpPr/>
          <p:nvPr/>
        </p:nvGrpSpPr>
        <p:grpSpPr bwMode="blackWhite">
          <a:xfrm>
            <a:off x="307100" y="4311541"/>
            <a:ext cx="558179" cy="409838"/>
            <a:chOff x="6953426" y="711274"/>
            <a:chExt cx="558179" cy="409838"/>
          </a:xfrm>
        </p:grpSpPr>
        <p:sp>
          <p:nvSpPr>
            <p:cNvPr id="24" name="椭圆形 39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文本框 24" descr="编号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4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66775" y="4114800"/>
            <a:ext cx="1102804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特邀支持企业通过报社工作网络协助制定企业发展战略（报社指定知名经济 学家、学术界权威专家为企业提供顾问服务）。 特邀支持企业可委托报社就其关心的问题举办专题研讨会；可委托报社就其 商业拓展计划进行市场分析并给予专家建议，协助制定市场、政策、事件、品牌造势，根据特邀支持企业需求提供个性化定制服务方案。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CN" altLang="en-US" sz="2000" b="1" dirty="0">
                <a:solidFill>
                  <a:srgbClr val="923922"/>
                </a:solidFill>
              </a:rPr>
              <a:t>晚宴会</a:t>
            </a:r>
            <a:r>
              <a:rPr lang="en-US" altLang="zh-CN" sz="2000" b="1" dirty="0">
                <a:solidFill>
                  <a:srgbClr val="923922"/>
                </a:solidFill>
              </a:rPr>
              <a:t>/</a:t>
            </a:r>
            <a:r>
              <a:rPr lang="zh-CN" altLang="en-US" sz="2000" b="1" dirty="0">
                <a:solidFill>
                  <a:srgbClr val="923922"/>
                </a:solidFill>
              </a:rPr>
              <a:t>酒会冠名赞助 赞助金额：</a:t>
            </a:r>
            <a:r>
              <a:rPr lang="en-US" altLang="zh-CN" sz="2000" b="1" dirty="0">
                <a:solidFill>
                  <a:srgbClr val="923922"/>
                </a:solidFill>
              </a:rPr>
              <a:t>10 </a:t>
            </a:r>
            <a:r>
              <a:rPr lang="zh-CN" altLang="en-US" sz="2000" b="1" dirty="0">
                <a:solidFill>
                  <a:srgbClr val="923922"/>
                </a:solidFill>
              </a:rPr>
              <a:t>万元人民币 回报如下：</a:t>
            </a:r>
            <a:endParaRPr lang="zh-CN" altLang="en-US" sz="2000" b="1" dirty="0">
              <a:solidFill>
                <a:srgbClr val="923922"/>
              </a:solidFill>
              <a:cs typeface="Segoe UI Light" panose="020B0502040204020203" pitchFamily="34" charset="0"/>
            </a:endParaRPr>
          </a:p>
        </p:txBody>
      </p:sp>
      <p:grpSp>
        <p:nvGrpSpPr>
          <p:cNvPr id="4" name="组 3" descr="带有编号 1（表示第 1 步）的小圆圈"/>
          <p:cNvGrpSpPr/>
          <p:nvPr/>
        </p:nvGrpSpPr>
        <p:grpSpPr bwMode="blackWhite">
          <a:xfrm>
            <a:off x="480621" y="1323615"/>
            <a:ext cx="558179" cy="409838"/>
            <a:chOff x="6953426" y="711274"/>
            <a:chExt cx="558179" cy="409838"/>
          </a:xfrm>
        </p:grpSpPr>
        <p:sp>
          <p:nvSpPr>
            <p:cNvPr id="2" name="椭圆形 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" name="文本框 2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1</a:t>
              </a:r>
              <a:endPara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9" name="组 18" descr="带有编号 2（表示第 2 步）的小圆圈"/>
          <p:cNvGrpSpPr/>
          <p:nvPr/>
        </p:nvGrpSpPr>
        <p:grpSpPr bwMode="blackWhite">
          <a:xfrm>
            <a:off x="521207" y="2441831"/>
            <a:ext cx="558179" cy="409838"/>
            <a:chOff x="6953426" y="711274"/>
            <a:chExt cx="558179" cy="409838"/>
          </a:xfrm>
        </p:grpSpPr>
        <p:sp>
          <p:nvSpPr>
            <p:cNvPr id="20" name="椭圆形 19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文本框 20" descr="编号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2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1" name="组 30" descr="带有编号 3（表示第 3 步）的小圆圈"/>
          <p:cNvGrpSpPr/>
          <p:nvPr/>
        </p:nvGrpSpPr>
        <p:grpSpPr bwMode="blackWhite">
          <a:xfrm>
            <a:off x="516152" y="3184792"/>
            <a:ext cx="558179" cy="409838"/>
            <a:chOff x="6953426" y="711274"/>
            <a:chExt cx="558179" cy="409838"/>
          </a:xfrm>
        </p:grpSpPr>
        <p:sp>
          <p:nvSpPr>
            <p:cNvPr id="32" name="椭圆形 3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文本框 32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3</a:t>
              </a:r>
              <a:endParaRPr lang="en-US" alt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028203" y="1257620"/>
            <a:ext cx="1036666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享有</a:t>
            </a:r>
            <a:r>
              <a:rPr lang="en-US" altLang="zh-CN" dirty="0"/>
              <a:t>”</a:t>
            </a:r>
            <a:r>
              <a:rPr lang="zh-CN" altLang="en-US" dirty="0">
                <a:sym typeface="+mn-ea"/>
              </a:rPr>
              <a:t>第八届中国营养健康食品产业高峰论坛</a:t>
            </a:r>
            <a:r>
              <a:rPr lang="en-US" altLang="zh-CN" dirty="0">
                <a:sym typeface="+mn-ea"/>
              </a:rPr>
              <a:t>’xx</a:t>
            </a:r>
            <a:r>
              <a:rPr lang="zh-CN" altLang="en-US" dirty="0"/>
              <a:t>之夜</a:t>
            </a:r>
            <a:r>
              <a:rPr lang="en-US" altLang="zh-CN" dirty="0"/>
              <a:t>’</a:t>
            </a:r>
            <a:r>
              <a:rPr lang="zh-CN" altLang="en-US" dirty="0"/>
              <a:t>晚宴 会/酒会战略合作伙伴”称号，在企业宣传、品牌宣传、产品包装及市场推广过程中使 用“</a:t>
            </a:r>
            <a:r>
              <a:rPr lang="zh-CN" altLang="en-US" dirty="0">
                <a:sym typeface="+mn-ea"/>
              </a:rPr>
              <a:t>第八届中国营养健康食品产业高峰论坛</a:t>
            </a:r>
            <a:r>
              <a:rPr lang="en-US" altLang="zh-CN" dirty="0">
                <a:sym typeface="+mn-ea"/>
              </a:rPr>
              <a:t>xx</a:t>
            </a:r>
            <a:r>
              <a:rPr lang="zh-CN" altLang="en-US" dirty="0"/>
              <a:t>之夜”晚宴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27716" y="2318087"/>
            <a:ext cx="1036160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论坛及晚宴</a:t>
            </a:r>
            <a:r>
              <a:rPr lang="en-US" altLang="zh-CN" dirty="0"/>
              <a:t>/</a:t>
            </a:r>
            <a:r>
              <a:rPr lang="zh-CN" altLang="en-US" dirty="0"/>
              <a:t>酒会现场全程体现晚宴会</a:t>
            </a:r>
            <a:r>
              <a:rPr lang="en-US" altLang="zh-CN" dirty="0"/>
              <a:t>/</a:t>
            </a:r>
            <a:r>
              <a:rPr lang="zh-CN" altLang="en-US" dirty="0"/>
              <a:t>酒会冠名企业名称，包括背景板、 水牌、会议日程、资料袋等多个环节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27691" y="3106452"/>
            <a:ext cx="105603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923922"/>
                </a:solidFill>
              </a:rPr>
              <a:t> </a:t>
            </a:r>
            <a:r>
              <a:rPr lang="en-US" altLang="zh-CN" dirty="0">
                <a:solidFill>
                  <a:srgbClr val="923922"/>
                </a:solidFill>
              </a:rPr>
              <a:t>2</a:t>
            </a:r>
            <a:r>
              <a:rPr lang="zh-CN" altLang="en-US" dirty="0"/>
              <a:t>个免费参会名额（企业可邀请合伙伴一同参加） 。 含 </a:t>
            </a:r>
            <a:r>
              <a:rPr lang="en-US" altLang="zh-CN" dirty="0"/>
              <a:t>2 </a:t>
            </a:r>
            <a:r>
              <a:rPr lang="zh-CN" altLang="en-US" dirty="0"/>
              <a:t>个免费代表参会名额，</a:t>
            </a:r>
            <a:r>
              <a:rPr lang="en-US" altLang="zh-CN" dirty="0"/>
              <a:t>2</a:t>
            </a:r>
            <a:r>
              <a:rPr lang="zh-CN" altLang="en-US" dirty="0"/>
              <a:t>个工作人员名额（含会议期间食宿）</a:t>
            </a:r>
            <a:endParaRPr lang="zh-CN" altLang="en-US" dirty="0"/>
          </a:p>
        </p:txBody>
      </p:sp>
      <p:grpSp>
        <p:nvGrpSpPr>
          <p:cNvPr id="26" name="组 30" descr="带有编号 3（表示第 3 步）的小圆圈"/>
          <p:cNvGrpSpPr/>
          <p:nvPr/>
        </p:nvGrpSpPr>
        <p:grpSpPr bwMode="blackWhite">
          <a:xfrm>
            <a:off x="521207" y="4267461"/>
            <a:ext cx="558179" cy="409838"/>
            <a:chOff x="6953426" y="711274"/>
            <a:chExt cx="558179" cy="409838"/>
          </a:xfrm>
        </p:grpSpPr>
        <p:sp>
          <p:nvSpPr>
            <p:cNvPr id="27" name="椭圆形 3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文本框 27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4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92091" y="3951609"/>
            <a:ext cx="1048870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对话嘉宾，与政府高层、 专家学者、媒体记者等共同进行话题讨论，安排中国食品报、中国食品报融媒体（网络、微博、微信、视频）等媒体对 晚宴会</a:t>
            </a:r>
            <a:r>
              <a:rPr lang="en-US" altLang="zh-CN" dirty="0"/>
              <a:t>/</a:t>
            </a:r>
            <a:r>
              <a:rPr lang="zh-CN" altLang="en-US" dirty="0"/>
              <a:t>酒会冠名企业负责人进行现场专访，并在相应媒体刊播采访文字与视频。 </a:t>
            </a:r>
            <a:endParaRPr lang="en-US" altLang="zh-CN" dirty="0"/>
          </a:p>
          <a:p>
            <a:r>
              <a:rPr lang="zh-CN" altLang="en-US" dirty="0"/>
              <a:t>中国食品报对晚宴会</a:t>
            </a:r>
            <a:r>
              <a:rPr lang="en-US" altLang="zh-CN" dirty="0"/>
              <a:t>/</a:t>
            </a:r>
            <a:r>
              <a:rPr lang="zh-CN" altLang="en-US" dirty="0"/>
              <a:t>酒会冠名企业及其品牌、产品进行宣传报道。</a:t>
            </a:r>
            <a:endParaRPr lang="en-US" altLang="zh-CN" dirty="0"/>
          </a:p>
        </p:txBody>
      </p:sp>
      <p:grpSp>
        <p:nvGrpSpPr>
          <p:cNvPr id="37" name="组 30" descr="带有编号 3（表示第 3 步）的小圆圈"/>
          <p:cNvGrpSpPr/>
          <p:nvPr/>
        </p:nvGrpSpPr>
        <p:grpSpPr bwMode="blackWhite">
          <a:xfrm>
            <a:off x="558040" y="5394354"/>
            <a:ext cx="558179" cy="409838"/>
            <a:chOff x="6953426" y="711274"/>
            <a:chExt cx="558179" cy="409838"/>
          </a:xfrm>
        </p:grpSpPr>
        <p:sp>
          <p:nvSpPr>
            <p:cNvPr id="39" name="椭圆形 31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文本框 39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rPr>
                <a:t>5</a:t>
              </a:r>
              <a:endPara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 Semibold" panose="020B0702040204020203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38800" y="5293278"/>
            <a:ext cx="10481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对企业负责人进行现场专访，并在相应媒体刊播采访文字与视频； 可在大会现场派发产品或礼品，赠予与会来宾作纪念。 晚宴会/酒会冠名企业结合自身实际要求其他回报内容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TABLE_BEAUTIFY" val="smartTable{87c0de1f-a7da-49e9-b261-096b6a0ddd13}"/>
</p:tagLst>
</file>

<file path=ppt/tags/tag2.xml><?xml version="1.0" encoding="utf-8"?>
<p:tagLst xmlns:p="http://schemas.openxmlformats.org/presentationml/2006/main">
  <p:tag name="KSO_WM_UNIT_TABLE_BEAUTIFY" val="smartTable{19bc06bf-e8a4-4901-8b82-6a061ef5cc5b}"/>
</p:tagLst>
</file>

<file path=ppt/tags/tag3.xml><?xml version="1.0" encoding="utf-8"?>
<p:tagLst xmlns:p="http://schemas.openxmlformats.org/presentationml/2006/main">
  <p:tag name="KSO_WM_UNIT_TABLE_BEAUTIFY" val="smartTable{39f0bcf5-8386-4cf2-b295-b9c6bcfe00e8}"/>
</p:tagLst>
</file>

<file path=ppt/tags/tag4.xml><?xml version="1.0" encoding="utf-8"?>
<p:tagLst xmlns:p="http://schemas.openxmlformats.org/presentationml/2006/main">
  <p:tag name="KSO_WM_UNIT_TABLE_BEAUTIFY" val="smartTable{4a088bde-8ba2-4504-9b3f-14df1d2bcddf}"/>
</p:tagLst>
</file>

<file path=ppt/tags/tag5.xml><?xml version="1.0" encoding="utf-8"?>
<p:tagLst xmlns:p="http://schemas.openxmlformats.org/presentationml/2006/main">
  <p:tag name="COMMONDATA" val="eyJoZGlkIjoiYmQ4YjhkOTU1Mzk1MzcyYzJkMTNmMGEyNTI1MTc2NGQifQ=="/>
</p:tagLst>
</file>

<file path=ppt/theme/theme1.xml><?xml version="1.0" encoding="utf-8"?>
<a:theme xmlns:a="http://schemas.openxmlformats.org/drawingml/2006/main" name="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欢迎使用 PowerPoint 2016</Template>
  <TotalTime>0</TotalTime>
  <Words>3462</Words>
  <Application>WPS 演示</Application>
  <PresentationFormat>宽屏</PresentationFormat>
  <Paragraphs>322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Microsoft YaHei UI</vt:lpstr>
      <vt:lpstr>仿宋</vt:lpstr>
      <vt:lpstr>Times New Roman</vt:lpstr>
      <vt:lpstr>Calibri</vt:lpstr>
      <vt:lpstr>Wingdings 2</vt:lpstr>
      <vt:lpstr>Wingdings</vt:lpstr>
      <vt:lpstr>Segoe UI Semibold</vt:lpstr>
      <vt:lpstr>Segoe UI Light</vt:lpstr>
      <vt:lpstr>微软雅黑</vt:lpstr>
      <vt:lpstr>Arial Unicode MS</vt:lpstr>
      <vt:lpstr>Segoe UI</vt:lpstr>
      <vt:lpstr>欢迎文档</vt:lpstr>
      <vt:lpstr>第八届中国营养健康食品产业高峰论坛赞助方案 2022年9月2-4日 天津.梅江会展中心</vt:lpstr>
      <vt:lpstr>第八届中国营养健康食品产业高峰论坛赞助方案</vt:lpstr>
      <vt:lpstr>第八届中国营养健康食品产业高峰论坛赞助方案</vt:lpstr>
      <vt:lpstr>第八届中国营养健康食品产业高峰论坛赞助方案</vt:lpstr>
      <vt:lpstr>PowerPoint 演示文稿</vt:lpstr>
      <vt:lpstr>AAA 级赞助：独家冠名  100万   回报内容如下： </vt:lpstr>
      <vt:lpstr>A A级赞助：战略合作单位 赞助金额：60 万元人民币 回报如下：</vt:lpstr>
      <vt:lpstr>A级赞助：特邀支持 赞助金额：20 万元人民币 回报如下：</vt:lpstr>
      <vt:lpstr>晚宴会/酒会冠名赞助 赞助金额：10 万元人民币 回报如下：</vt:lpstr>
      <vt:lpstr>单项宣传推广服务方案：</vt:lpstr>
      <vt:lpstr> </vt:lpstr>
      <vt:lpstr>历届年会 合作的 部分企业</vt:lpstr>
      <vt:lpstr>主办方 联系方式：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WPS_1470299553</cp:lastModifiedBy>
  <cp:revision>85</cp:revision>
  <dcterms:created xsi:type="dcterms:W3CDTF">2019-10-20T11:18:00Z</dcterms:created>
  <dcterms:modified xsi:type="dcterms:W3CDTF">2022-08-11T08:39:55Z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2052-11.1.0.12313</vt:lpwstr>
  </property>
  <property fmtid="{D5CDD505-2E9C-101B-9397-08002B2CF9AE}" pid="4" name="ICV">
    <vt:lpwstr>2010BBBA03DF4485B73DA3DD50A897B1</vt:lpwstr>
  </property>
</Properties>
</file>